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50" autoAdjust="0"/>
  </p:normalViewPr>
  <p:slideViewPr>
    <p:cSldViewPr snapToGrid="0">
      <p:cViewPr varScale="1">
        <p:scale>
          <a:sx n="81" d="100"/>
          <a:sy n="81" d="100"/>
        </p:scale>
        <p:origin x="68"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Rectangle 6">
            <a:extLst>
              <a:ext uri="{FF2B5EF4-FFF2-40B4-BE49-F238E27FC236}">
                <a16:creationId xmlns:a16="http://schemas.microsoft.com/office/drawing/2014/main" id="{1B53ED0C-B944-4D1A-9C74-44C0414298B7}"/>
              </a:ext>
              <a:ext uri="{C183D7F6-B498-43B3-948B-1728B52AA6E4}">
                <adec:decorative xmlns:adec="http://schemas.microsoft.com/office/drawing/2017/decorative" val="1"/>
              </a:ext>
            </a:extLst>
          </p:cNvPr>
          <p:cNvSpPr/>
          <p:nvPr userDrawn="1"/>
        </p:nvSpPr>
        <p:spPr>
          <a:xfrm>
            <a:off x="0" y="143691"/>
            <a:ext cx="7001691" cy="653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The Pennsylvania Key logo">
            <a:extLst>
              <a:ext uri="{FF2B5EF4-FFF2-40B4-BE49-F238E27FC236}">
                <a16:creationId xmlns:a16="http://schemas.microsoft.com/office/drawing/2014/main" id="{8CA43136-AD8E-4A50-8160-196041BF36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23314" y="-33102"/>
            <a:ext cx="2142309" cy="913204"/>
          </a:xfrm>
          <a:prstGeom prst="rect">
            <a:avLst/>
          </a:prstGeom>
        </p:spPr>
      </p:pic>
      <p:cxnSp>
        <p:nvCxnSpPr>
          <p:cNvPr id="11" name="Straight Connector 10">
            <a:extLst>
              <a:ext uri="{FF2B5EF4-FFF2-40B4-BE49-F238E27FC236}">
                <a16:creationId xmlns:a16="http://schemas.microsoft.com/office/drawing/2014/main" id="{D5C4B4F8-D6D4-4CC7-AD4D-2C64516A34B9}"/>
              </a:ext>
              <a:ext uri="{C183D7F6-B498-43B3-948B-1728B52AA6E4}">
                <adec:decorative xmlns:adec="http://schemas.microsoft.com/office/drawing/2017/decorative" val="1"/>
              </a:ext>
            </a:extLst>
          </p:cNvPr>
          <p:cNvCxnSpPr>
            <a:cxnSpLocks/>
          </p:cNvCxnSpPr>
          <p:nvPr userDrawn="1"/>
        </p:nvCxnSpPr>
        <p:spPr>
          <a:xfrm>
            <a:off x="248194" y="5956663"/>
            <a:ext cx="8595360"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23F7F77C-04CD-437E-A487-C6298E4F6AC9}"/>
              </a:ext>
            </a:extLst>
          </p:cNvPr>
          <p:cNvSpPr txBox="1"/>
          <p:nvPr userDrawn="1"/>
        </p:nvSpPr>
        <p:spPr>
          <a:xfrm>
            <a:off x="248194" y="245287"/>
            <a:ext cx="6178732" cy="492443"/>
          </a:xfrm>
          <a:prstGeom prst="rect">
            <a:avLst/>
          </a:prstGeom>
          <a:noFill/>
        </p:spPr>
        <p:txBody>
          <a:bodyPr wrap="square" rtlCol="0">
            <a:spAutoFit/>
          </a:bodyPr>
          <a:lstStyle/>
          <a:p>
            <a:r>
              <a:rPr lang="en-US" sz="1400" dirty="0"/>
              <a:t>The Pennsylvania Key</a:t>
            </a:r>
          </a:p>
          <a:p>
            <a:r>
              <a:rPr lang="en-US" sz="1200" i="1" dirty="0"/>
              <a:t>In partnership with the Office of Child Development and Early Learning</a:t>
            </a:r>
          </a:p>
        </p:txBody>
      </p:sp>
    </p:spTree>
    <p:extLst>
      <p:ext uri="{BB962C8B-B14F-4D97-AF65-F5344CB8AC3E}">
        <p14:creationId xmlns:p14="http://schemas.microsoft.com/office/powerpoint/2010/main" val="817466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0090" y="839326"/>
            <a:ext cx="7886700" cy="1325563"/>
          </a:xfrm>
        </p:spPr>
        <p:txBody>
          <a:bodyPr/>
          <a:lstStyle/>
          <a:p>
            <a:r>
              <a:rPr lang="en-US"/>
              <a:t>Click to edit Master title style</a:t>
            </a:r>
            <a:endParaRPr lang="en-US" dirty="0"/>
          </a:p>
        </p:txBody>
      </p:sp>
      <p:sp>
        <p:nvSpPr>
          <p:cNvPr id="3" name="Content Placeholder 2"/>
          <p:cNvSpPr>
            <a:spLocks noGrp="1"/>
          </p:cNvSpPr>
          <p:nvPr>
            <p:ph idx="1"/>
          </p:nvPr>
        </p:nvSpPr>
        <p:spPr>
          <a:xfrm>
            <a:off x="720090" y="2164889"/>
            <a:ext cx="7886700" cy="37522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12132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D3BF607-AA63-48CE-98C0-B3E53583FE1F}"/>
              </a:ext>
            </a:extLst>
          </p:cNvPr>
          <p:cNvSpPr/>
          <p:nvPr userDrawn="1"/>
        </p:nvSpPr>
        <p:spPr>
          <a:xfrm>
            <a:off x="0" y="143691"/>
            <a:ext cx="7001691" cy="653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93BE8C4-1D8C-4A93-B94D-2C0474A6E0EF}"/>
              </a:ext>
            </a:extLst>
          </p:cNvPr>
          <p:cNvSpPr txBox="1"/>
          <p:nvPr userDrawn="1"/>
        </p:nvSpPr>
        <p:spPr>
          <a:xfrm>
            <a:off x="248194" y="245287"/>
            <a:ext cx="6178732" cy="492443"/>
          </a:xfrm>
          <a:prstGeom prst="rect">
            <a:avLst/>
          </a:prstGeom>
          <a:noFill/>
        </p:spPr>
        <p:txBody>
          <a:bodyPr wrap="square" rtlCol="0">
            <a:spAutoFit/>
          </a:bodyPr>
          <a:lstStyle/>
          <a:p>
            <a:r>
              <a:rPr lang="en-US" sz="1400" dirty="0"/>
              <a:t>The Pennsylvania Key</a:t>
            </a:r>
          </a:p>
          <a:p>
            <a:r>
              <a:rPr lang="en-US" sz="1200" i="1" dirty="0"/>
              <a:t>In partnership with the Office of Child Development and Early Learning</a:t>
            </a:r>
          </a:p>
        </p:txBody>
      </p:sp>
    </p:spTree>
    <p:extLst>
      <p:ext uri="{BB962C8B-B14F-4D97-AF65-F5344CB8AC3E}">
        <p14:creationId xmlns:p14="http://schemas.microsoft.com/office/powerpoint/2010/main" val="3770835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966017"/>
            <a:ext cx="7886700"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2426516"/>
            <a:ext cx="3886200" cy="36999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2426516"/>
            <a:ext cx="3886200" cy="36999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4BA86631-F038-4B03-8CCB-F799C4351D09}"/>
              </a:ext>
            </a:extLst>
          </p:cNvPr>
          <p:cNvSpPr/>
          <p:nvPr userDrawn="1"/>
        </p:nvSpPr>
        <p:spPr>
          <a:xfrm>
            <a:off x="0" y="143691"/>
            <a:ext cx="7001691" cy="653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0D32E858-BD35-4714-8C02-B9CCF17D5036}"/>
              </a:ext>
            </a:extLst>
          </p:cNvPr>
          <p:cNvSpPr txBox="1"/>
          <p:nvPr userDrawn="1"/>
        </p:nvSpPr>
        <p:spPr>
          <a:xfrm>
            <a:off x="248194" y="245287"/>
            <a:ext cx="6178732" cy="492443"/>
          </a:xfrm>
          <a:prstGeom prst="rect">
            <a:avLst/>
          </a:prstGeom>
          <a:noFill/>
        </p:spPr>
        <p:txBody>
          <a:bodyPr wrap="square" rtlCol="0">
            <a:spAutoFit/>
          </a:bodyPr>
          <a:lstStyle/>
          <a:p>
            <a:r>
              <a:rPr lang="en-US" sz="1400" dirty="0"/>
              <a:t>The Pennsylvania Key</a:t>
            </a:r>
          </a:p>
          <a:p>
            <a:r>
              <a:rPr lang="en-US" sz="1200" i="1" dirty="0"/>
              <a:t>In partnership with the Office of Child Development and Early Learning</a:t>
            </a:r>
          </a:p>
        </p:txBody>
      </p:sp>
    </p:spTree>
    <p:extLst>
      <p:ext uri="{BB962C8B-B14F-4D97-AF65-F5344CB8AC3E}">
        <p14:creationId xmlns:p14="http://schemas.microsoft.com/office/powerpoint/2010/main" val="2880912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7459" y="817810"/>
            <a:ext cx="7886700" cy="1325563"/>
          </a:xfrm>
        </p:spPr>
        <p:txBody>
          <a:bodyPr/>
          <a:lstStyle/>
          <a:p>
            <a:r>
              <a:rPr lang="en-US" dirty="0"/>
              <a:t>Click to edit Master title style</a:t>
            </a:r>
          </a:p>
        </p:txBody>
      </p:sp>
      <p:sp>
        <p:nvSpPr>
          <p:cNvPr id="3" name="Text Placeholder 2"/>
          <p:cNvSpPr>
            <a:spLocks noGrp="1"/>
          </p:cNvSpPr>
          <p:nvPr>
            <p:ph type="body" idx="1"/>
          </p:nvPr>
        </p:nvSpPr>
        <p:spPr>
          <a:xfrm>
            <a:off x="685800" y="2044414"/>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02469" y="2902568"/>
            <a:ext cx="3868340" cy="32948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85108" y="2044414"/>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6768" y="2868326"/>
            <a:ext cx="3887391" cy="32948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Rectangle 9">
            <a:extLst>
              <a:ext uri="{FF2B5EF4-FFF2-40B4-BE49-F238E27FC236}">
                <a16:creationId xmlns:a16="http://schemas.microsoft.com/office/drawing/2014/main" id="{9C416175-C13D-4AA0-A7ED-A77B92A3D166}"/>
              </a:ext>
            </a:extLst>
          </p:cNvPr>
          <p:cNvSpPr/>
          <p:nvPr userDrawn="1"/>
        </p:nvSpPr>
        <p:spPr>
          <a:xfrm>
            <a:off x="0" y="143691"/>
            <a:ext cx="7001691" cy="653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C55CB82-54C4-4AEE-AADC-34F2C0A7C692}"/>
              </a:ext>
            </a:extLst>
          </p:cNvPr>
          <p:cNvSpPr txBox="1"/>
          <p:nvPr userDrawn="1"/>
        </p:nvSpPr>
        <p:spPr>
          <a:xfrm>
            <a:off x="248194" y="245287"/>
            <a:ext cx="6178732" cy="492443"/>
          </a:xfrm>
          <a:prstGeom prst="rect">
            <a:avLst/>
          </a:prstGeom>
          <a:noFill/>
        </p:spPr>
        <p:txBody>
          <a:bodyPr wrap="square" rtlCol="0">
            <a:spAutoFit/>
          </a:bodyPr>
          <a:lstStyle/>
          <a:p>
            <a:r>
              <a:rPr lang="en-US" sz="1400" dirty="0"/>
              <a:t>The Pennsylvania Key</a:t>
            </a:r>
          </a:p>
          <a:p>
            <a:r>
              <a:rPr lang="en-US" sz="1200" i="1" dirty="0"/>
              <a:t>In partnership with the Office of Child Development and Early Learning</a:t>
            </a:r>
          </a:p>
        </p:txBody>
      </p:sp>
    </p:spTree>
    <p:extLst>
      <p:ext uri="{BB962C8B-B14F-4D97-AF65-F5344CB8AC3E}">
        <p14:creationId xmlns:p14="http://schemas.microsoft.com/office/powerpoint/2010/main" val="4290665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756373"/>
            <a:ext cx="7886700" cy="1325563"/>
          </a:xfrm>
        </p:spPr>
        <p:txBody>
          <a:bodyPr/>
          <a:lstStyle/>
          <a:p>
            <a:r>
              <a:rPr lang="en-US"/>
              <a:t>Click to edit Master title style</a:t>
            </a:r>
            <a:endParaRPr lang="en-US" dirty="0"/>
          </a:p>
        </p:txBody>
      </p:sp>
      <p:sp>
        <p:nvSpPr>
          <p:cNvPr id="6" name="Rectangle 5">
            <a:extLst>
              <a:ext uri="{FF2B5EF4-FFF2-40B4-BE49-F238E27FC236}">
                <a16:creationId xmlns:a16="http://schemas.microsoft.com/office/drawing/2014/main" id="{817C058C-5339-4E72-A888-3F09B394AFD2}"/>
              </a:ext>
            </a:extLst>
          </p:cNvPr>
          <p:cNvSpPr/>
          <p:nvPr userDrawn="1"/>
        </p:nvSpPr>
        <p:spPr>
          <a:xfrm>
            <a:off x="0" y="143691"/>
            <a:ext cx="7001691" cy="653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B3C6FFC-D003-4F8B-876E-435746284B61}"/>
              </a:ext>
            </a:extLst>
          </p:cNvPr>
          <p:cNvSpPr txBox="1"/>
          <p:nvPr userDrawn="1"/>
        </p:nvSpPr>
        <p:spPr>
          <a:xfrm>
            <a:off x="248194" y="245287"/>
            <a:ext cx="6178732" cy="492443"/>
          </a:xfrm>
          <a:prstGeom prst="rect">
            <a:avLst/>
          </a:prstGeom>
          <a:noFill/>
        </p:spPr>
        <p:txBody>
          <a:bodyPr wrap="square" rtlCol="0">
            <a:spAutoFit/>
          </a:bodyPr>
          <a:lstStyle/>
          <a:p>
            <a:r>
              <a:rPr lang="en-US" sz="1400" dirty="0"/>
              <a:t>The Pennsylvania Key</a:t>
            </a:r>
          </a:p>
          <a:p>
            <a:r>
              <a:rPr lang="en-US" sz="1200" i="1" dirty="0"/>
              <a:t>In partnership with the Office of Child Development and Early Learning</a:t>
            </a:r>
          </a:p>
        </p:txBody>
      </p:sp>
    </p:spTree>
    <p:extLst>
      <p:ext uri="{BB962C8B-B14F-4D97-AF65-F5344CB8AC3E}">
        <p14:creationId xmlns:p14="http://schemas.microsoft.com/office/powerpoint/2010/main" val="341907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BBA2E9B-1F38-4C2B-AC37-0ED1A0623938}"/>
              </a:ext>
            </a:extLst>
          </p:cNvPr>
          <p:cNvSpPr/>
          <p:nvPr userDrawn="1"/>
        </p:nvSpPr>
        <p:spPr>
          <a:xfrm>
            <a:off x="0" y="143691"/>
            <a:ext cx="7001691" cy="653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4B5B9B9-3A27-4C91-B7A1-CB29A8345448}"/>
              </a:ext>
            </a:extLst>
          </p:cNvPr>
          <p:cNvSpPr txBox="1"/>
          <p:nvPr userDrawn="1"/>
        </p:nvSpPr>
        <p:spPr>
          <a:xfrm>
            <a:off x="248194" y="245287"/>
            <a:ext cx="6178732" cy="492443"/>
          </a:xfrm>
          <a:prstGeom prst="rect">
            <a:avLst/>
          </a:prstGeom>
          <a:noFill/>
        </p:spPr>
        <p:txBody>
          <a:bodyPr wrap="square" rtlCol="0">
            <a:spAutoFit/>
          </a:bodyPr>
          <a:lstStyle/>
          <a:p>
            <a:r>
              <a:rPr lang="en-US" sz="1400" dirty="0"/>
              <a:t>The Pennsylvania Key</a:t>
            </a:r>
          </a:p>
          <a:p>
            <a:r>
              <a:rPr lang="en-US" sz="1200" i="1" dirty="0"/>
              <a:t>In partnership with the Office of Child Development and Early Learning</a:t>
            </a:r>
          </a:p>
        </p:txBody>
      </p:sp>
    </p:spTree>
    <p:extLst>
      <p:ext uri="{BB962C8B-B14F-4D97-AF65-F5344CB8AC3E}">
        <p14:creationId xmlns:p14="http://schemas.microsoft.com/office/powerpoint/2010/main" val="3441699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8393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2207381"/>
            <a:ext cx="7886700" cy="30598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descr="The Pennsylvania Key logo">
            <a:extLst>
              <a:ext uri="{FF2B5EF4-FFF2-40B4-BE49-F238E27FC236}">
                <a16:creationId xmlns:a16="http://schemas.microsoft.com/office/drawing/2014/main" id="{C318AF35-A02F-44FC-9E55-B29DDA6F5C34}"/>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6923314" y="-33102"/>
            <a:ext cx="2142309" cy="913204"/>
          </a:xfrm>
          <a:prstGeom prst="rect">
            <a:avLst/>
          </a:prstGeom>
        </p:spPr>
      </p:pic>
      <p:sp>
        <p:nvSpPr>
          <p:cNvPr id="8" name="Rectangle 7">
            <a:extLst>
              <a:ext uri="{FF2B5EF4-FFF2-40B4-BE49-F238E27FC236}">
                <a16:creationId xmlns:a16="http://schemas.microsoft.com/office/drawing/2014/main" id="{D5535DB2-3330-4B52-8031-AD2D576D84DA}"/>
              </a:ext>
              <a:ext uri="{C183D7F6-B498-43B3-948B-1728B52AA6E4}">
                <adec:decorative xmlns:adec="http://schemas.microsoft.com/office/drawing/2017/decorative" val="1"/>
              </a:ext>
            </a:extLst>
          </p:cNvPr>
          <p:cNvSpPr/>
          <p:nvPr userDrawn="1"/>
        </p:nvSpPr>
        <p:spPr>
          <a:xfrm>
            <a:off x="0" y="143691"/>
            <a:ext cx="7001691" cy="653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68FF359-F356-4FC0-92B5-B3D60248179F}"/>
              </a:ext>
            </a:extLst>
          </p:cNvPr>
          <p:cNvSpPr txBox="1"/>
          <p:nvPr userDrawn="1"/>
        </p:nvSpPr>
        <p:spPr>
          <a:xfrm>
            <a:off x="248194" y="224040"/>
            <a:ext cx="6178732" cy="492443"/>
          </a:xfrm>
          <a:prstGeom prst="rect">
            <a:avLst/>
          </a:prstGeom>
          <a:noFill/>
        </p:spPr>
        <p:txBody>
          <a:bodyPr wrap="square" rtlCol="0">
            <a:spAutoFit/>
          </a:bodyPr>
          <a:lstStyle/>
          <a:p>
            <a:r>
              <a:rPr lang="en-US" sz="1400" dirty="0"/>
              <a:t>The Pennsylvania Key</a:t>
            </a:r>
          </a:p>
          <a:p>
            <a:r>
              <a:rPr lang="en-US" sz="1200" i="1" dirty="0"/>
              <a:t>In partnership with the Office of Child Development and Early Learning</a:t>
            </a:r>
          </a:p>
        </p:txBody>
      </p:sp>
      <p:cxnSp>
        <p:nvCxnSpPr>
          <p:cNvPr id="10" name="Straight Connector 9">
            <a:extLst>
              <a:ext uri="{FF2B5EF4-FFF2-40B4-BE49-F238E27FC236}">
                <a16:creationId xmlns:a16="http://schemas.microsoft.com/office/drawing/2014/main" id="{393DEFA8-CBDD-406E-ADE7-E7CCE0179FB7}"/>
              </a:ext>
              <a:ext uri="{C183D7F6-B498-43B3-948B-1728B52AA6E4}">
                <adec:decorative xmlns:adec="http://schemas.microsoft.com/office/drawing/2017/decorative" val="1"/>
              </a:ext>
            </a:extLst>
          </p:cNvPr>
          <p:cNvCxnSpPr>
            <a:cxnSpLocks/>
          </p:cNvCxnSpPr>
          <p:nvPr userDrawn="1"/>
        </p:nvCxnSpPr>
        <p:spPr>
          <a:xfrm>
            <a:off x="248194" y="5956663"/>
            <a:ext cx="859536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17478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surveymonkey.com/r/WPYMXQ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pakeys.org/wp-content/uploads/2025/07/Contracted-Slots-Program-Policies-and-Guidance.-FY-2025-2026.-FINAL.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pakeys.org/wp-content/uploads/2017/11/Announcement-Reduction-of-explusion-and-suspension-in-EC-programs-in-PA.pdf" TargetMode="External"/><Relationship Id="rId2" Type="http://schemas.openxmlformats.org/officeDocument/2006/relationships/hyperlink" Target="https://www.pakeys.org/wp-content/uploads/2017/11/Announcement-Inclusion-of-All-Children-in-Early-Childhood-Programs-in-PA.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pakeys.org/wp-content/uploads/2025/04/2025-Infant-Toddler-ELS.pdf"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pa.gov/content/dam/copapwp-pagov/en/education/documents/federal-programs/title-i/pa%20family%20engagement%20framework.pdf"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pakeys.org/itc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akeys.org/itc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pakeys.org/" TargetMode="External"/><Relationship Id="rId2" Type="http://schemas.openxmlformats.org/officeDocument/2006/relationships/hyperlink" Target="mailto:megpen@pakeys.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megpen@pakey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6A0026-7531-6EE9-C8C4-2B5DD50DDB2E}"/>
              </a:ext>
            </a:extLst>
          </p:cNvPr>
          <p:cNvSpPr>
            <a:spLocks noGrp="1"/>
          </p:cNvSpPr>
          <p:nvPr>
            <p:ph type="ctrTitle"/>
          </p:nvPr>
        </p:nvSpPr>
        <p:spPr/>
        <p:txBody>
          <a:bodyPr/>
          <a:lstStyle/>
          <a:p>
            <a:r>
              <a:rPr lang="en-US" dirty="0"/>
              <a:t>Welcome.</a:t>
            </a:r>
          </a:p>
        </p:txBody>
      </p:sp>
      <p:sp>
        <p:nvSpPr>
          <p:cNvPr id="5" name="Subtitle 4">
            <a:extLst>
              <a:ext uri="{FF2B5EF4-FFF2-40B4-BE49-F238E27FC236}">
                <a16:creationId xmlns:a16="http://schemas.microsoft.com/office/drawing/2014/main" id="{F79155F8-A8D5-5569-420C-9B1BC419D4D2}"/>
              </a:ext>
            </a:extLst>
          </p:cNvPr>
          <p:cNvSpPr>
            <a:spLocks noGrp="1"/>
          </p:cNvSpPr>
          <p:nvPr>
            <p:ph type="subTitle" idx="1"/>
          </p:nvPr>
        </p:nvSpPr>
        <p:spPr/>
        <p:txBody>
          <a:bodyPr/>
          <a:lstStyle/>
          <a:p>
            <a:r>
              <a:rPr lang="en-US" dirty="0"/>
              <a:t>Please know this presentation may be recorded. </a:t>
            </a:r>
          </a:p>
        </p:txBody>
      </p:sp>
    </p:spTree>
    <p:extLst>
      <p:ext uri="{BB962C8B-B14F-4D97-AF65-F5344CB8AC3E}">
        <p14:creationId xmlns:p14="http://schemas.microsoft.com/office/powerpoint/2010/main" val="3874124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CB8F9-33E1-0013-8244-36E82545A3F7}"/>
              </a:ext>
            </a:extLst>
          </p:cNvPr>
          <p:cNvSpPr>
            <a:spLocks noGrp="1"/>
          </p:cNvSpPr>
          <p:nvPr>
            <p:ph type="title"/>
          </p:nvPr>
        </p:nvSpPr>
        <p:spPr/>
        <p:txBody>
          <a:bodyPr/>
          <a:lstStyle/>
          <a:p>
            <a:r>
              <a:rPr lang="en-US" dirty="0"/>
              <a:t>Application Submission</a:t>
            </a:r>
          </a:p>
        </p:txBody>
      </p:sp>
      <p:sp>
        <p:nvSpPr>
          <p:cNvPr id="3" name="Content Placeholder 2">
            <a:extLst>
              <a:ext uri="{FF2B5EF4-FFF2-40B4-BE49-F238E27FC236}">
                <a16:creationId xmlns:a16="http://schemas.microsoft.com/office/drawing/2014/main" id="{DCEE3B6C-C7F7-7327-8BE2-BB9697D4816E}"/>
              </a:ext>
            </a:extLst>
          </p:cNvPr>
          <p:cNvSpPr>
            <a:spLocks noGrp="1"/>
          </p:cNvSpPr>
          <p:nvPr>
            <p:ph idx="1"/>
          </p:nvPr>
        </p:nvSpPr>
        <p:spPr/>
        <p:txBody>
          <a:bodyPr/>
          <a:lstStyle/>
          <a:p>
            <a:pPr>
              <a:spcBef>
                <a:spcPts val="0"/>
              </a:spcBef>
            </a:pPr>
            <a:r>
              <a:rPr lang="en-US" dirty="0"/>
              <a:t>Applications must be submitted via the survey link by the due date. </a:t>
            </a:r>
            <a:r>
              <a:rPr lang="en-US" b="1" dirty="0"/>
              <a:t>Do not email a copy of the application</a:t>
            </a:r>
            <a:r>
              <a:rPr lang="en-US" dirty="0"/>
              <a:t>. </a:t>
            </a:r>
            <a:r>
              <a:rPr lang="en-US" sz="1800" u="sng" dirty="0">
                <a:solidFill>
                  <a:srgbClr val="467886"/>
                </a:solidFill>
                <a:effectLst/>
                <a:latin typeface="Aptos" panose="020B0004020202020204" pitchFamily="34" charset="0"/>
                <a:ea typeface="Aptos" panose="020B0004020202020204" pitchFamily="34" charset="0"/>
                <a:cs typeface="Calibri" panose="020F0502020204030204" pitchFamily="34" charset="0"/>
                <a:hlinkClick r:id="rId2"/>
              </a:rPr>
              <a:t>https://www.surveymonkey.com/r/WPYMXQ2</a:t>
            </a:r>
            <a:endParaRPr lang="en-US" dirty="0">
              <a:highlight>
                <a:srgbClr val="FFFF00"/>
              </a:highlight>
            </a:endParaRPr>
          </a:p>
          <a:p>
            <a:pPr>
              <a:spcBef>
                <a:spcPts val="0"/>
              </a:spcBef>
            </a:pPr>
            <a:r>
              <a:rPr lang="en-US" b="1" dirty="0"/>
              <a:t>An </a:t>
            </a:r>
            <a:r>
              <a:rPr lang="en-US" b="1" u="sng" dirty="0"/>
              <a:t>in-process</a:t>
            </a:r>
            <a:r>
              <a:rPr lang="en-US" b="1" dirty="0"/>
              <a:t> application CANNOT BE SAVED in Survey Monkey and must be completed in its entirety before you submit it.</a:t>
            </a:r>
          </a:p>
          <a:p>
            <a:pPr>
              <a:spcBef>
                <a:spcPts val="0"/>
              </a:spcBef>
            </a:pPr>
            <a:r>
              <a:rPr lang="en-US" dirty="0"/>
              <a:t>The recommended strategy is to prepare responses in advance, using the attached copy as a reference, and copy/paste responses into the application.</a:t>
            </a:r>
          </a:p>
          <a:p>
            <a:endParaRPr lang="en-US" dirty="0"/>
          </a:p>
        </p:txBody>
      </p:sp>
    </p:spTree>
    <p:extLst>
      <p:ext uri="{BB962C8B-B14F-4D97-AF65-F5344CB8AC3E}">
        <p14:creationId xmlns:p14="http://schemas.microsoft.com/office/powerpoint/2010/main" val="3389679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D7523-648C-4BF4-9742-3A2C2E7C22E1}"/>
              </a:ext>
            </a:extLst>
          </p:cNvPr>
          <p:cNvSpPr>
            <a:spLocks noGrp="1"/>
          </p:cNvSpPr>
          <p:nvPr>
            <p:ph type="title"/>
          </p:nvPr>
        </p:nvSpPr>
        <p:spPr/>
        <p:txBody>
          <a:bodyPr/>
          <a:lstStyle/>
          <a:p>
            <a:r>
              <a:rPr lang="en-US" dirty="0"/>
              <a:t>Application Deadline</a:t>
            </a:r>
          </a:p>
        </p:txBody>
      </p:sp>
      <p:sp>
        <p:nvSpPr>
          <p:cNvPr id="3" name="Content Placeholder 2">
            <a:extLst>
              <a:ext uri="{FF2B5EF4-FFF2-40B4-BE49-F238E27FC236}">
                <a16:creationId xmlns:a16="http://schemas.microsoft.com/office/drawing/2014/main" id="{D8F0C803-A407-87F4-B687-F4856B212466}"/>
              </a:ext>
            </a:extLst>
          </p:cNvPr>
          <p:cNvSpPr>
            <a:spLocks noGrp="1"/>
          </p:cNvSpPr>
          <p:nvPr>
            <p:ph idx="1"/>
          </p:nvPr>
        </p:nvSpPr>
        <p:spPr/>
        <p:txBody>
          <a:bodyPr/>
          <a:lstStyle/>
          <a:p>
            <a:r>
              <a:rPr lang="en-US" dirty="0"/>
              <a:t>All applications must be fully submitted by June 25, 2026, at 3:00 p.m.</a:t>
            </a:r>
          </a:p>
          <a:p>
            <a:r>
              <a:rPr lang="en-US" dirty="0"/>
              <a:t>Applications submitted after this date and time will not be accepted or reviewed.</a:t>
            </a:r>
          </a:p>
          <a:p>
            <a:pPr marL="0" indent="0">
              <a:buNone/>
            </a:pPr>
            <a:endParaRPr lang="en-US" dirty="0"/>
          </a:p>
        </p:txBody>
      </p:sp>
    </p:spTree>
    <p:extLst>
      <p:ext uri="{BB962C8B-B14F-4D97-AF65-F5344CB8AC3E}">
        <p14:creationId xmlns:p14="http://schemas.microsoft.com/office/powerpoint/2010/main" val="1213034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F9DC0-0AE7-C3ED-F0FE-17A01B7D9655}"/>
              </a:ext>
            </a:extLst>
          </p:cNvPr>
          <p:cNvSpPr>
            <a:spLocks noGrp="1"/>
          </p:cNvSpPr>
          <p:nvPr>
            <p:ph type="title"/>
          </p:nvPr>
        </p:nvSpPr>
        <p:spPr/>
        <p:txBody>
          <a:bodyPr/>
          <a:lstStyle/>
          <a:p>
            <a:r>
              <a:rPr lang="en-US" dirty="0"/>
              <a:t>Scope and Use of Funds</a:t>
            </a:r>
          </a:p>
        </p:txBody>
      </p:sp>
      <p:sp>
        <p:nvSpPr>
          <p:cNvPr id="3" name="Content Placeholder 2">
            <a:extLst>
              <a:ext uri="{FF2B5EF4-FFF2-40B4-BE49-F238E27FC236}">
                <a16:creationId xmlns:a16="http://schemas.microsoft.com/office/drawing/2014/main" id="{85A9AA42-9BFF-22D5-13AF-B0D0D08BBB69}"/>
              </a:ext>
            </a:extLst>
          </p:cNvPr>
          <p:cNvSpPr>
            <a:spLocks noGrp="1"/>
          </p:cNvSpPr>
          <p:nvPr>
            <p:ph idx="1"/>
          </p:nvPr>
        </p:nvSpPr>
        <p:spPr/>
        <p:txBody>
          <a:bodyPr/>
          <a:lstStyle/>
          <a:p>
            <a:r>
              <a:rPr lang="en-US" dirty="0"/>
              <a:t>Funding is contingent upon the availability of funds to the Early Learning Resource Center to support Contracted Slots.</a:t>
            </a:r>
          </a:p>
          <a:p>
            <a:r>
              <a:rPr lang="en-US" dirty="0"/>
              <a:t>Apply for the level of funding necessary to support the scope of Contracted Slots activities.</a:t>
            </a:r>
          </a:p>
          <a:p>
            <a:r>
              <a:rPr lang="en-US" dirty="0"/>
              <a:t>Applicants are eligible to apply for only one Contracted Slots grant per fiscal year (July 1 through June 30). </a:t>
            </a:r>
          </a:p>
          <a:p>
            <a:pPr marL="0" indent="0">
              <a:buNone/>
            </a:pPr>
            <a:endParaRPr lang="en-US" dirty="0"/>
          </a:p>
        </p:txBody>
      </p:sp>
    </p:spTree>
    <p:extLst>
      <p:ext uri="{BB962C8B-B14F-4D97-AF65-F5344CB8AC3E}">
        <p14:creationId xmlns:p14="http://schemas.microsoft.com/office/powerpoint/2010/main" val="1471051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1D997-07D7-31D4-4E28-7F4E0A8800F1}"/>
              </a:ext>
            </a:extLst>
          </p:cNvPr>
          <p:cNvSpPr>
            <a:spLocks noGrp="1"/>
          </p:cNvSpPr>
          <p:nvPr>
            <p:ph type="title"/>
          </p:nvPr>
        </p:nvSpPr>
        <p:spPr/>
        <p:txBody>
          <a:bodyPr/>
          <a:lstStyle/>
          <a:p>
            <a:r>
              <a:rPr lang="en-US" dirty="0"/>
              <a:t>Application Review</a:t>
            </a:r>
          </a:p>
        </p:txBody>
      </p:sp>
      <p:sp>
        <p:nvSpPr>
          <p:cNvPr id="3" name="Content Placeholder 2">
            <a:extLst>
              <a:ext uri="{FF2B5EF4-FFF2-40B4-BE49-F238E27FC236}">
                <a16:creationId xmlns:a16="http://schemas.microsoft.com/office/drawing/2014/main" id="{76E0A6DC-8241-24C2-FFE6-8387FCEE49FC}"/>
              </a:ext>
            </a:extLst>
          </p:cNvPr>
          <p:cNvSpPr>
            <a:spLocks noGrp="1"/>
          </p:cNvSpPr>
          <p:nvPr>
            <p:ph idx="1"/>
          </p:nvPr>
        </p:nvSpPr>
        <p:spPr/>
        <p:txBody>
          <a:bodyPr>
            <a:normAutofit fontScale="92500" lnSpcReduction="10000"/>
          </a:bodyPr>
          <a:lstStyle/>
          <a:p>
            <a:r>
              <a:rPr lang="en-US" dirty="0"/>
              <a:t>The application consists of a narrative section ONLY.</a:t>
            </a:r>
          </a:p>
          <a:p>
            <a:r>
              <a:rPr lang="en-US" dirty="0"/>
              <a:t>Budget information, including a line-item budget, will be submitted after the final award to successful providers. </a:t>
            </a:r>
          </a:p>
          <a:p>
            <a:r>
              <a:rPr lang="en-US" dirty="0"/>
              <a:t>Narrative sub-sections:</a:t>
            </a:r>
          </a:p>
          <a:p>
            <a:pPr lvl="1"/>
            <a:r>
              <a:rPr lang="en-US" dirty="0"/>
              <a:t>General Information (questions 1-5)</a:t>
            </a:r>
          </a:p>
          <a:p>
            <a:pPr lvl="1"/>
            <a:r>
              <a:rPr lang="en-US" dirty="0"/>
              <a:t>Contact Information (question 6)</a:t>
            </a:r>
          </a:p>
          <a:p>
            <a:pPr lvl="1"/>
            <a:r>
              <a:rPr lang="en-US" dirty="0"/>
              <a:t>Grant Structure (questions 7-10)</a:t>
            </a:r>
          </a:p>
          <a:p>
            <a:pPr lvl="1"/>
            <a:r>
              <a:rPr lang="en-US" dirty="0"/>
              <a:t>Program Description/Work Statement (questions 11-20)</a:t>
            </a:r>
          </a:p>
          <a:p>
            <a:pPr lvl="1"/>
            <a:r>
              <a:rPr lang="en-US" dirty="0"/>
              <a:t>Provider Assurances (question 21)</a:t>
            </a:r>
          </a:p>
          <a:p>
            <a:endParaRPr lang="en-US" dirty="0"/>
          </a:p>
        </p:txBody>
      </p:sp>
    </p:spTree>
    <p:extLst>
      <p:ext uri="{BB962C8B-B14F-4D97-AF65-F5344CB8AC3E}">
        <p14:creationId xmlns:p14="http://schemas.microsoft.com/office/powerpoint/2010/main" val="634726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EFAFC-303A-3245-8E1E-359E2CCF21CA}"/>
              </a:ext>
            </a:extLst>
          </p:cNvPr>
          <p:cNvSpPr>
            <a:spLocks noGrp="1"/>
          </p:cNvSpPr>
          <p:nvPr>
            <p:ph type="title"/>
          </p:nvPr>
        </p:nvSpPr>
        <p:spPr/>
        <p:txBody>
          <a:bodyPr/>
          <a:lstStyle/>
          <a:p>
            <a:r>
              <a:rPr lang="en-US" dirty="0"/>
              <a:t>Application Rubric</a:t>
            </a:r>
          </a:p>
        </p:txBody>
      </p:sp>
      <p:sp>
        <p:nvSpPr>
          <p:cNvPr id="3" name="Content Placeholder 2">
            <a:extLst>
              <a:ext uri="{FF2B5EF4-FFF2-40B4-BE49-F238E27FC236}">
                <a16:creationId xmlns:a16="http://schemas.microsoft.com/office/drawing/2014/main" id="{4E5E6F03-1CAC-773D-A6CB-9C563C425D81}"/>
              </a:ext>
            </a:extLst>
          </p:cNvPr>
          <p:cNvSpPr>
            <a:spLocks noGrp="1"/>
          </p:cNvSpPr>
          <p:nvPr>
            <p:ph idx="1"/>
          </p:nvPr>
        </p:nvSpPr>
        <p:spPr/>
        <p:txBody>
          <a:bodyPr>
            <a:normAutofit fontScale="92500" lnSpcReduction="20000"/>
          </a:bodyPr>
          <a:lstStyle/>
          <a:p>
            <a:r>
              <a:rPr lang="en-US" dirty="0"/>
              <a:t>Applications that are complete and submitted on time by an eligible applicant will be reviewed by a team of readers determined by The Pennsylvania Key.</a:t>
            </a:r>
          </a:p>
          <a:p>
            <a:r>
              <a:rPr lang="en-US" dirty="0"/>
              <a:t>The overall application is worth 225 points.</a:t>
            </a:r>
          </a:p>
          <a:p>
            <a:r>
              <a:rPr lang="en-US" dirty="0"/>
              <a:t>Applications will be awarded ratings based on the applicant’s ability:</a:t>
            </a:r>
          </a:p>
          <a:p>
            <a:pPr lvl="1"/>
            <a:r>
              <a:rPr lang="en-US" dirty="0"/>
              <a:t>To provide concise and detailed responses that address the proposed question</a:t>
            </a:r>
          </a:p>
          <a:p>
            <a:pPr lvl="1"/>
            <a:r>
              <a:rPr lang="en-US" dirty="0"/>
              <a:t>To adhere to the Contracted Slots program requirements in the responses</a:t>
            </a:r>
          </a:p>
          <a:p>
            <a:pPr lvl="1"/>
            <a:r>
              <a:rPr lang="en-US" dirty="0"/>
              <a:t>To adhere to application instructions</a:t>
            </a:r>
          </a:p>
          <a:p>
            <a:endParaRPr lang="en-US" dirty="0"/>
          </a:p>
        </p:txBody>
      </p:sp>
    </p:spTree>
    <p:extLst>
      <p:ext uri="{BB962C8B-B14F-4D97-AF65-F5344CB8AC3E}">
        <p14:creationId xmlns:p14="http://schemas.microsoft.com/office/powerpoint/2010/main" val="2216851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308C3-DEE2-EDDA-5767-D10AE4E20246}"/>
              </a:ext>
            </a:extLst>
          </p:cNvPr>
          <p:cNvSpPr>
            <a:spLocks noGrp="1"/>
          </p:cNvSpPr>
          <p:nvPr>
            <p:ph type="title"/>
          </p:nvPr>
        </p:nvSpPr>
        <p:spPr/>
        <p:txBody>
          <a:bodyPr/>
          <a:lstStyle/>
          <a:p>
            <a:r>
              <a:rPr lang="en-US" dirty="0"/>
              <a:t>General Information</a:t>
            </a:r>
          </a:p>
        </p:txBody>
      </p:sp>
      <p:sp>
        <p:nvSpPr>
          <p:cNvPr id="3" name="Content Placeholder 2">
            <a:extLst>
              <a:ext uri="{FF2B5EF4-FFF2-40B4-BE49-F238E27FC236}">
                <a16:creationId xmlns:a16="http://schemas.microsoft.com/office/drawing/2014/main" id="{9C5594CE-243E-F0F0-2450-2033E899F8E1}"/>
              </a:ext>
            </a:extLst>
          </p:cNvPr>
          <p:cNvSpPr>
            <a:spLocks noGrp="1"/>
          </p:cNvSpPr>
          <p:nvPr>
            <p:ph idx="1"/>
          </p:nvPr>
        </p:nvSpPr>
        <p:spPr/>
        <p:txBody>
          <a:bodyPr/>
          <a:lstStyle/>
          <a:p>
            <a:pPr marL="0" indent="0">
              <a:buNone/>
            </a:pPr>
            <a:r>
              <a:rPr lang="en-US" dirty="0"/>
              <a:t>Questions 1-5</a:t>
            </a:r>
          </a:p>
          <a:p>
            <a:r>
              <a:rPr lang="en-US" dirty="0"/>
              <a:t>Section Maximum Points= 0 points.</a:t>
            </a:r>
          </a:p>
          <a:p>
            <a:r>
              <a:rPr lang="en-US" dirty="0"/>
              <a:t>Failure to fully complete the General Information section completely and accurately will result in the disqualification of the application. Please take special care in providing information that aligns with the legal name of the applying entity.</a:t>
            </a:r>
          </a:p>
          <a:p>
            <a:endParaRPr lang="en-US" dirty="0"/>
          </a:p>
        </p:txBody>
      </p:sp>
    </p:spTree>
    <p:extLst>
      <p:ext uri="{BB962C8B-B14F-4D97-AF65-F5344CB8AC3E}">
        <p14:creationId xmlns:p14="http://schemas.microsoft.com/office/powerpoint/2010/main" val="278794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FC96B-6EB9-3907-A9FF-663CAFF36401}"/>
              </a:ext>
            </a:extLst>
          </p:cNvPr>
          <p:cNvSpPr>
            <a:spLocks noGrp="1"/>
          </p:cNvSpPr>
          <p:nvPr>
            <p:ph type="title"/>
          </p:nvPr>
        </p:nvSpPr>
        <p:spPr/>
        <p:txBody>
          <a:bodyPr/>
          <a:lstStyle/>
          <a:p>
            <a:r>
              <a:rPr lang="en-US" dirty="0"/>
              <a:t>Legal Name of Applicant Agency</a:t>
            </a:r>
          </a:p>
        </p:txBody>
      </p:sp>
      <p:sp>
        <p:nvSpPr>
          <p:cNvPr id="3" name="Content Placeholder 2">
            <a:extLst>
              <a:ext uri="{FF2B5EF4-FFF2-40B4-BE49-F238E27FC236}">
                <a16:creationId xmlns:a16="http://schemas.microsoft.com/office/drawing/2014/main" id="{736D366D-B2DC-C9BE-BC67-A3C4B6A6286A}"/>
              </a:ext>
            </a:extLst>
          </p:cNvPr>
          <p:cNvSpPr>
            <a:spLocks noGrp="1"/>
          </p:cNvSpPr>
          <p:nvPr>
            <p:ph idx="1"/>
          </p:nvPr>
        </p:nvSpPr>
        <p:spPr/>
        <p:txBody>
          <a:bodyPr/>
          <a:lstStyle/>
          <a:p>
            <a:r>
              <a:rPr lang="en-US" dirty="0"/>
              <a:t>This is the name and address that an agency uses on its federal W-9 form. It is used when registering for the agency’s federal ID number.</a:t>
            </a:r>
          </a:p>
          <a:p>
            <a:r>
              <a:rPr lang="en-US" dirty="0"/>
              <a:t>The correct legal name and address must be provided where requested in order to process an application. Failure to do so will result in significant delays in providing funding.</a:t>
            </a:r>
          </a:p>
          <a:p>
            <a:pPr marL="0" indent="0">
              <a:buNone/>
            </a:pPr>
            <a:endParaRPr lang="en-US" dirty="0"/>
          </a:p>
        </p:txBody>
      </p:sp>
    </p:spTree>
    <p:extLst>
      <p:ext uri="{BB962C8B-B14F-4D97-AF65-F5344CB8AC3E}">
        <p14:creationId xmlns:p14="http://schemas.microsoft.com/office/powerpoint/2010/main" val="3098569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D5BAE-9817-65AB-7CC7-2023240EA64C}"/>
              </a:ext>
            </a:extLst>
          </p:cNvPr>
          <p:cNvSpPr>
            <a:spLocks noGrp="1"/>
          </p:cNvSpPr>
          <p:nvPr>
            <p:ph type="title"/>
          </p:nvPr>
        </p:nvSpPr>
        <p:spPr/>
        <p:txBody>
          <a:bodyPr/>
          <a:lstStyle/>
          <a:p>
            <a:r>
              <a:rPr lang="en-US" dirty="0"/>
              <a:t>MPI Number</a:t>
            </a:r>
          </a:p>
        </p:txBody>
      </p:sp>
      <p:sp>
        <p:nvSpPr>
          <p:cNvPr id="3" name="Content Placeholder 2">
            <a:extLst>
              <a:ext uri="{FF2B5EF4-FFF2-40B4-BE49-F238E27FC236}">
                <a16:creationId xmlns:a16="http://schemas.microsoft.com/office/drawing/2014/main" id="{0CD4FA0C-7762-91B9-C727-7F5F735D1464}"/>
              </a:ext>
            </a:extLst>
          </p:cNvPr>
          <p:cNvSpPr>
            <a:spLocks noGrp="1"/>
          </p:cNvSpPr>
          <p:nvPr>
            <p:ph idx="1"/>
          </p:nvPr>
        </p:nvSpPr>
        <p:spPr/>
        <p:txBody>
          <a:bodyPr>
            <a:normAutofit fontScale="92500" lnSpcReduction="20000"/>
          </a:bodyPr>
          <a:lstStyle/>
          <a:p>
            <a:r>
              <a:rPr lang="en-US" dirty="0"/>
              <a:t>The supplied MPI number MUST align with the legal name and address provided in the application.</a:t>
            </a:r>
          </a:p>
          <a:p>
            <a:r>
              <a:rPr lang="en-US" dirty="0"/>
              <a:t>All Contracted Slots applicants will need a Master Provider Index (MPI) number if the application is successful.</a:t>
            </a:r>
          </a:p>
          <a:p>
            <a:r>
              <a:rPr lang="en-US" dirty="0"/>
              <a:t>The number is requested as part of the application process to ensure timely contracting for successful applications.</a:t>
            </a:r>
          </a:p>
          <a:p>
            <a:r>
              <a:rPr lang="en-US" dirty="0"/>
              <a:t>MPI numbers are used by the Pennsylvania Department of Human Services to identify legal entities and service locations that participate in any of its programs.</a:t>
            </a:r>
          </a:p>
          <a:p>
            <a:endParaRPr lang="en-US" dirty="0"/>
          </a:p>
        </p:txBody>
      </p:sp>
    </p:spTree>
    <p:extLst>
      <p:ext uri="{BB962C8B-B14F-4D97-AF65-F5344CB8AC3E}">
        <p14:creationId xmlns:p14="http://schemas.microsoft.com/office/powerpoint/2010/main" val="3590595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268AF-ADFE-59DB-2272-A805DB9660CF}"/>
              </a:ext>
            </a:extLst>
          </p:cNvPr>
          <p:cNvSpPr>
            <a:spLocks noGrp="1"/>
          </p:cNvSpPr>
          <p:nvPr>
            <p:ph type="title"/>
          </p:nvPr>
        </p:nvSpPr>
        <p:spPr/>
        <p:txBody>
          <a:bodyPr/>
          <a:lstStyle/>
          <a:p>
            <a:r>
              <a:rPr lang="en-US" dirty="0"/>
              <a:t>Tax ID or Federal ID Number</a:t>
            </a:r>
          </a:p>
        </p:txBody>
      </p:sp>
      <p:sp>
        <p:nvSpPr>
          <p:cNvPr id="3" name="Content Placeholder 2">
            <a:extLst>
              <a:ext uri="{FF2B5EF4-FFF2-40B4-BE49-F238E27FC236}">
                <a16:creationId xmlns:a16="http://schemas.microsoft.com/office/drawing/2014/main" id="{D9E0742E-A9DA-35CA-BAE3-1EB83FF19370}"/>
              </a:ext>
            </a:extLst>
          </p:cNvPr>
          <p:cNvSpPr>
            <a:spLocks noGrp="1"/>
          </p:cNvSpPr>
          <p:nvPr>
            <p:ph idx="1"/>
          </p:nvPr>
        </p:nvSpPr>
        <p:spPr/>
        <p:txBody>
          <a:bodyPr/>
          <a:lstStyle/>
          <a:p>
            <a:r>
              <a:rPr lang="en-US" dirty="0"/>
              <a:t>This is the number that an agency uses on its federal W-9 form.</a:t>
            </a:r>
          </a:p>
          <a:p>
            <a:r>
              <a:rPr lang="en-US" dirty="0"/>
              <a:t>The number should align with the legal name and address provided in the application.</a:t>
            </a:r>
          </a:p>
          <a:p>
            <a:pPr marL="0" indent="0">
              <a:buNone/>
            </a:pPr>
            <a:endParaRPr lang="en-US" dirty="0"/>
          </a:p>
        </p:txBody>
      </p:sp>
    </p:spTree>
    <p:extLst>
      <p:ext uri="{BB962C8B-B14F-4D97-AF65-F5344CB8AC3E}">
        <p14:creationId xmlns:p14="http://schemas.microsoft.com/office/powerpoint/2010/main" val="460027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19066-2C20-F126-743B-33EDAA109561}"/>
              </a:ext>
            </a:extLst>
          </p:cNvPr>
          <p:cNvSpPr>
            <a:spLocks noGrp="1"/>
          </p:cNvSpPr>
          <p:nvPr>
            <p:ph type="title"/>
          </p:nvPr>
        </p:nvSpPr>
        <p:spPr/>
        <p:txBody>
          <a:bodyPr/>
          <a:lstStyle/>
          <a:p>
            <a:r>
              <a:rPr lang="en-US" dirty="0"/>
              <a:t>Address of Applicant Agency</a:t>
            </a:r>
          </a:p>
        </p:txBody>
      </p:sp>
      <p:sp>
        <p:nvSpPr>
          <p:cNvPr id="3" name="Content Placeholder 2">
            <a:extLst>
              <a:ext uri="{FF2B5EF4-FFF2-40B4-BE49-F238E27FC236}">
                <a16:creationId xmlns:a16="http://schemas.microsoft.com/office/drawing/2014/main" id="{25A187C7-4839-A0C6-1418-AA83EDFC8815}"/>
              </a:ext>
            </a:extLst>
          </p:cNvPr>
          <p:cNvSpPr>
            <a:spLocks noGrp="1"/>
          </p:cNvSpPr>
          <p:nvPr>
            <p:ph idx="1"/>
          </p:nvPr>
        </p:nvSpPr>
        <p:spPr/>
        <p:txBody>
          <a:bodyPr/>
          <a:lstStyle/>
          <a:p>
            <a:r>
              <a:rPr lang="en-US" dirty="0"/>
              <a:t>Fully complete the fields with the street address, city, state, zip code, and county of the applying lead agency.</a:t>
            </a:r>
          </a:p>
          <a:p>
            <a:r>
              <a:rPr lang="en-US" dirty="0"/>
              <a:t>The address provided should align with that of the legal entity applying for funding.</a:t>
            </a:r>
          </a:p>
          <a:p>
            <a:r>
              <a:rPr lang="en-US" dirty="0"/>
              <a:t>The ELRC region must be selected for the lead agency applying for Contracted Slots. </a:t>
            </a:r>
          </a:p>
          <a:p>
            <a:pPr marL="0" indent="0">
              <a:buNone/>
            </a:pPr>
            <a:endParaRPr lang="en-US" dirty="0"/>
          </a:p>
        </p:txBody>
      </p:sp>
    </p:spTree>
    <p:extLst>
      <p:ext uri="{BB962C8B-B14F-4D97-AF65-F5344CB8AC3E}">
        <p14:creationId xmlns:p14="http://schemas.microsoft.com/office/powerpoint/2010/main" val="3026984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DE82BC-062D-39C2-3867-C43AA23959B7}"/>
              </a:ext>
            </a:extLst>
          </p:cNvPr>
          <p:cNvSpPr>
            <a:spLocks noGrp="1"/>
          </p:cNvSpPr>
          <p:nvPr>
            <p:ph type="ctrTitle"/>
          </p:nvPr>
        </p:nvSpPr>
        <p:spPr/>
        <p:txBody>
          <a:bodyPr>
            <a:normAutofit fontScale="90000"/>
          </a:bodyPr>
          <a:lstStyle/>
          <a:p>
            <a:r>
              <a:rPr lang="en-US" dirty="0"/>
              <a:t>Contracted Slots Request for Applications (RFA)</a:t>
            </a:r>
            <a:br>
              <a:rPr lang="en-US" dirty="0"/>
            </a:br>
            <a:r>
              <a:rPr lang="en-US" dirty="0"/>
              <a:t>Application Guidance</a:t>
            </a:r>
          </a:p>
        </p:txBody>
      </p:sp>
      <p:sp>
        <p:nvSpPr>
          <p:cNvPr id="5" name="Subtitle 4">
            <a:extLst>
              <a:ext uri="{FF2B5EF4-FFF2-40B4-BE49-F238E27FC236}">
                <a16:creationId xmlns:a16="http://schemas.microsoft.com/office/drawing/2014/main" id="{FBA51E48-1134-4F55-7FCE-55E5D7FA2D35}"/>
              </a:ext>
            </a:extLst>
          </p:cNvPr>
          <p:cNvSpPr>
            <a:spLocks noGrp="1"/>
          </p:cNvSpPr>
          <p:nvPr>
            <p:ph type="subTitle" idx="1"/>
          </p:nvPr>
        </p:nvSpPr>
        <p:spPr/>
        <p:txBody>
          <a:bodyPr/>
          <a:lstStyle/>
          <a:p>
            <a:r>
              <a:rPr lang="en-US" dirty="0"/>
              <a:t>Early Learning Resource Center Region 8</a:t>
            </a:r>
          </a:p>
          <a:p>
            <a:r>
              <a:rPr lang="en-US" dirty="0"/>
              <a:t>FY 2026-2027</a:t>
            </a:r>
          </a:p>
          <a:p>
            <a:endParaRPr lang="en-US" dirty="0"/>
          </a:p>
        </p:txBody>
      </p:sp>
    </p:spTree>
    <p:extLst>
      <p:ext uri="{BB962C8B-B14F-4D97-AF65-F5344CB8AC3E}">
        <p14:creationId xmlns:p14="http://schemas.microsoft.com/office/powerpoint/2010/main" val="395297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FF1E5-22F7-BBAB-A739-8CC947F6D952}"/>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id="{3163D6FF-2A10-8BC5-0270-4D14EAAE3DC9}"/>
              </a:ext>
            </a:extLst>
          </p:cNvPr>
          <p:cNvSpPr>
            <a:spLocks noGrp="1"/>
          </p:cNvSpPr>
          <p:nvPr>
            <p:ph idx="1"/>
          </p:nvPr>
        </p:nvSpPr>
        <p:spPr/>
        <p:txBody>
          <a:bodyPr>
            <a:normAutofit lnSpcReduction="10000"/>
          </a:bodyPr>
          <a:lstStyle/>
          <a:p>
            <a:pPr marL="0" indent="0">
              <a:buNone/>
            </a:pPr>
            <a:r>
              <a:rPr lang="en-US" dirty="0"/>
              <a:t>Question 6</a:t>
            </a:r>
          </a:p>
          <a:p>
            <a:r>
              <a:rPr lang="en-US" dirty="0"/>
              <a:t>Section Maximum Points = 0 points</a:t>
            </a:r>
          </a:p>
          <a:p>
            <a:r>
              <a:rPr lang="en-US" dirty="0"/>
              <a:t>Failure to fully complete the Contact Information section will result in the disqualification of the proposal.</a:t>
            </a:r>
          </a:p>
          <a:p>
            <a:r>
              <a:rPr lang="en-US" dirty="0"/>
              <a:t>Please fully complete all requested information. </a:t>
            </a:r>
          </a:p>
          <a:p>
            <a:r>
              <a:rPr lang="en-US" dirty="0"/>
              <a:t>If an applicant is successful in their proposal, a contract agreement must be signed and dated by an individual authorized to sign contracts.</a:t>
            </a:r>
          </a:p>
          <a:p>
            <a:endParaRPr lang="en-US" dirty="0"/>
          </a:p>
        </p:txBody>
      </p:sp>
    </p:spTree>
    <p:extLst>
      <p:ext uri="{BB962C8B-B14F-4D97-AF65-F5344CB8AC3E}">
        <p14:creationId xmlns:p14="http://schemas.microsoft.com/office/powerpoint/2010/main" val="2904861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26E80-A927-2B0E-6DF7-00BF6EEBE256}"/>
              </a:ext>
            </a:extLst>
          </p:cNvPr>
          <p:cNvSpPr>
            <a:spLocks noGrp="1"/>
          </p:cNvSpPr>
          <p:nvPr>
            <p:ph type="title"/>
          </p:nvPr>
        </p:nvSpPr>
        <p:spPr/>
        <p:txBody>
          <a:bodyPr/>
          <a:lstStyle/>
          <a:p>
            <a:r>
              <a:rPr lang="en-US" dirty="0"/>
              <a:t>Grant Structure</a:t>
            </a:r>
          </a:p>
        </p:txBody>
      </p:sp>
      <p:sp>
        <p:nvSpPr>
          <p:cNvPr id="3" name="Content Placeholder 2">
            <a:extLst>
              <a:ext uri="{FF2B5EF4-FFF2-40B4-BE49-F238E27FC236}">
                <a16:creationId xmlns:a16="http://schemas.microsoft.com/office/drawing/2014/main" id="{748AB4E0-6562-FABC-3A41-F1895020B014}"/>
              </a:ext>
            </a:extLst>
          </p:cNvPr>
          <p:cNvSpPr>
            <a:spLocks noGrp="1"/>
          </p:cNvSpPr>
          <p:nvPr>
            <p:ph idx="1"/>
          </p:nvPr>
        </p:nvSpPr>
        <p:spPr/>
        <p:txBody>
          <a:bodyPr>
            <a:normAutofit fontScale="85000" lnSpcReduction="20000"/>
          </a:bodyPr>
          <a:lstStyle/>
          <a:p>
            <a:pPr marL="0" indent="0">
              <a:buNone/>
            </a:pPr>
            <a:r>
              <a:rPr lang="en-US" dirty="0"/>
              <a:t>Questions 7-10</a:t>
            </a:r>
          </a:p>
          <a:p>
            <a:r>
              <a:rPr lang="en-US" dirty="0"/>
              <a:t>Section Maximum Points = 5 points</a:t>
            </a:r>
          </a:p>
          <a:p>
            <a:r>
              <a:rPr lang="en-US" dirty="0"/>
              <a:t>Number of slots requested</a:t>
            </a:r>
          </a:p>
          <a:p>
            <a:pPr lvl="1"/>
            <a:r>
              <a:rPr lang="en-US" dirty="0"/>
              <a:t>Include the number of full-day, full-week slots requested. Full-day is defined as up to 12 hours of traditional child care. Full week is defined as 5 days a week (Monday through Friday).</a:t>
            </a:r>
          </a:p>
          <a:p>
            <a:pPr lvl="1"/>
            <a:r>
              <a:rPr lang="en-US" dirty="0"/>
              <a:t>Program policies limiting the time a child can be enrolled (e.g. 10 hours per day) should not be applied to children funded through any Contracted Slots program.</a:t>
            </a:r>
          </a:p>
          <a:p>
            <a:r>
              <a:rPr lang="en-US" dirty="0"/>
              <a:t>Funding requested</a:t>
            </a:r>
          </a:p>
          <a:p>
            <a:pPr lvl="1"/>
            <a:r>
              <a:rPr lang="en-US" dirty="0"/>
              <a:t>This is the amount of funding requested to implement Contracted Slots. To calculate, multiply the number of slots requested by the annual cost-per-slot rate of $17,600.00.</a:t>
            </a:r>
          </a:p>
          <a:p>
            <a:endParaRPr lang="en-US" dirty="0"/>
          </a:p>
        </p:txBody>
      </p:sp>
    </p:spTree>
    <p:extLst>
      <p:ext uri="{BB962C8B-B14F-4D97-AF65-F5344CB8AC3E}">
        <p14:creationId xmlns:p14="http://schemas.microsoft.com/office/powerpoint/2010/main" val="877419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CE030-1692-DA9D-BE3A-08A16BBF805A}"/>
              </a:ext>
            </a:extLst>
          </p:cNvPr>
          <p:cNvSpPr>
            <a:spLocks noGrp="1"/>
          </p:cNvSpPr>
          <p:nvPr>
            <p:ph type="title"/>
          </p:nvPr>
        </p:nvSpPr>
        <p:spPr/>
        <p:txBody>
          <a:bodyPr/>
          <a:lstStyle/>
          <a:p>
            <a:r>
              <a:rPr lang="en-US" dirty="0"/>
              <a:t>Grant Structure-Locations</a:t>
            </a:r>
          </a:p>
        </p:txBody>
      </p:sp>
      <p:sp>
        <p:nvSpPr>
          <p:cNvPr id="3" name="Content Placeholder 2">
            <a:extLst>
              <a:ext uri="{FF2B5EF4-FFF2-40B4-BE49-F238E27FC236}">
                <a16:creationId xmlns:a16="http://schemas.microsoft.com/office/drawing/2014/main" id="{ADB4ED71-A344-23BD-0385-F9DA814720F8}"/>
              </a:ext>
            </a:extLst>
          </p:cNvPr>
          <p:cNvSpPr>
            <a:spLocks noGrp="1"/>
          </p:cNvSpPr>
          <p:nvPr>
            <p:ph idx="1"/>
          </p:nvPr>
        </p:nvSpPr>
        <p:spPr/>
        <p:txBody>
          <a:bodyPr>
            <a:normAutofit lnSpcReduction="10000"/>
          </a:bodyPr>
          <a:lstStyle/>
          <a:p>
            <a:r>
              <a:rPr lang="en-US" dirty="0"/>
              <a:t>List all eligible locations where Contracted Slots will be served.</a:t>
            </a:r>
          </a:p>
          <a:p>
            <a:r>
              <a:rPr lang="en-US" dirty="0"/>
              <a:t>Include the full MPI # and location name for each location in the field for question 9. </a:t>
            </a:r>
          </a:p>
          <a:p>
            <a:pPr lvl="1"/>
            <a:r>
              <a:rPr lang="en-US" dirty="0"/>
              <a:t>Example: </a:t>
            </a:r>
          </a:p>
          <a:p>
            <a:pPr lvl="1"/>
            <a:r>
              <a:rPr lang="en-US" dirty="0"/>
              <a:t>100000000-0001, ABCDEF Child Care Center-ABC Street</a:t>
            </a:r>
          </a:p>
          <a:p>
            <a:pPr lvl="1"/>
            <a:r>
              <a:rPr lang="en-US" dirty="0"/>
              <a:t>100000000-0002, ABCDEF Child Care Center-DEF Street</a:t>
            </a:r>
          </a:p>
          <a:p>
            <a:r>
              <a:rPr lang="en-US" dirty="0"/>
              <a:t>Each location must meet the eligibility criteria for the applicant provider type. </a:t>
            </a:r>
          </a:p>
          <a:p>
            <a:endParaRPr lang="en-US" dirty="0"/>
          </a:p>
        </p:txBody>
      </p:sp>
    </p:spTree>
    <p:extLst>
      <p:ext uri="{BB962C8B-B14F-4D97-AF65-F5344CB8AC3E}">
        <p14:creationId xmlns:p14="http://schemas.microsoft.com/office/powerpoint/2010/main" val="715552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0D8CC-0BDB-6717-8974-68AB161E19A6}"/>
              </a:ext>
            </a:extLst>
          </p:cNvPr>
          <p:cNvSpPr>
            <a:spLocks noGrp="1"/>
          </p:cNvSpPr>
          <p:nvPr>
            <p:ph type="title"/>
          </p:nvPr>
        </p:nvSpPr>
        <p:spPr/>
        <p:txBody>
          <a:bodyPr/>
          <a:lstStyle/>
          <a:p>
            <a:r>
              <a:rPr lang="en-US" dirty="0"/>
              <a:t>Applicant Provider Type Verification</a:t>
            </a:r>
          </a:p>
        </p:txBody>
      </p:sp>
      <p:sp>
        <p:nvSpPr>
          <p:cNvPr id="3" name="Content Placeholder 2">
            <a:extLst>
              <a:ext uri="{FF2B5EF4-FFF2-40B4-BE49-F238E27FC236}">
                <a16:creationId xmlns:a16="http://schemas.microsoft.com/office/drawing/2014/main" id="{4F19D097-E6B4-3A3D-B8E6-4CD7A57B3346}"/>
              </a:ext>
            </a:extLst>
          </p:cNvPr>
          <p:cNvSpPr>
            <a:spLocks noGrp="1"/>
          </p:cNvSpPr>
          <p:nvPr>
            <p:ph idx="1"/>
          </p:nvPr>
        </p:nvSpPr>
        <p:spPr/>
        <p:txBody>
          <a:bodyPr>
            <a:normAutofit fontScale="92500" lnSpcReduction="10000"/>
          </a:bodyPr>
          <a:lstStyle/>
          <a:p>
            <a:r>
              <a:rPr lang="en-US" dirty="0"/>
              <a:t>Failure to fully complete the Provider Type Verification in the affirmative will result in the disqualification of the proposal.</a:t>
            </a:r>
          </a:p>
          <a:p>
            <a:r>
              <a:rPr lang="en-US" dirty="0"/>
              <a:t>To meet application eligibility for Contracted Slots, providers must:</a:t>
            </a:r>
          </a:p>
          <a:p>
            <a:pPr lvl="1"/>
            <a:r>
              <a:rPr lang="en-US" dirty="0"/>
              <a:t>Hold a regular certificate of compliance issued by the Department of Human Services as a child care center, group home child care, or family child care provider</a:t>
            </a:r>
          </a:p>
          <a:p>
            <a:pPr lvl="1"/>
            <a:r>
              <a:rPr lang="en-US" dirty="0"/>
              <a:t>Be in good standing with Keystone STARS and hold at a minimum a STAR 3 designation</a:t>
            </a:r>
          </a:p>
          <a:p>
            <a:pPr lvl="1"/>
            <a:r>
              <a:rPr lang="en-US" dirty="0"/>
              <a:t>Currently serves infants and toddlers</a:t>
            </a:r>
          </a:p>
          <a:p>
            <a:endParaRPr lang="en-US" dirty="0"/>
          </a:p>
        </p:txBody>
      </p:sp>
    </p:spTree>
    <p:extLst>
      <p:ext uri="{BB962C8B-B14F-4D97-AF65-F5344CB8AC3E}">
        <p14:creationId xmlns:p14="http://schemas.microsoft.com/office/powerpoint/2010/main" val="2370409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AA172-0593-392E-CBF9-ACF3AAFF26B0}"/>
              </a:ext>
            </a:extLst>
          </p:cNvPr>
          <p:cNvSpPr>
            <a:spLocks noGrp="1"/>
          </p:cNvSpPr>
          <p:nvPr>
            <p:ph type="title"/>
          </p:nvPr>
        </p:nvSpPr>
        <p:spPr/>
        <p:txBody>
          <a:bodyPr/>
          <a:lstStyle/>
          <a:p>
            <a:r>
              <a:rPr lang="en-US" dirty="0"/>
              <a:t>Program Description/Work Statement</a:t>
            </a:r>
          </a:p>
        </p:txBody>
      </p:sp>
      <p:sp>
        <p:nvSpPr>
          <p:cNvPr id="3" name="Content Placeholder 2">
            <a:extLst>
              <a:ext uri="{FF2B5EF4-FFF2-40B4-BE49-F238E27FC236}">
                <a16:creationId xmlns:a16="http://schemas.microsoft.com/office/drawing/2014/main" id="{0ADB1286-D148-7FE2-0ADA-63399B240640}"/>
              </a:ext>
            </a:extLst>
          </p:cNvPr>
          <p:cNvSpPr>
            <a:spLocks noGrp="1"/>
          </p:cNvSpPr>
          <p:nvPr>
            <p:ph idx="1"/>
          </p:nvPr>
        </p:nvSpPr>
        <p:spPr/>
        <p:txBody>
          <a:bodyPr/>
          <a:lstStyle/>
          <a:p>
            <a:pPr marL="0" indent="0">
              <a:buNone/>
            </a:pPr>
            <a:r>
              <a:rPr lang="en-US" dirty="0"/>
              <a:t>Questions 11-20</a:t>
            </a:r>
          </a:p>
          <a:p>
            <a:r>
              <a:rPr lang="en-US" dirty="0"/>
              <a:t>Each question must be answered completely with enough detail to understand what exactly is being proposed, and responses should be in compliance with the current </a:t>
            </a:r>
            <a:r>
              <a:rPr lang="en-US" i="1" dirty="0">
                <a:hlinkClick r:id="rId2"/>
              </a:rPr>
              <a:t>Contracted Slots Policies, Guidance, and Clarifications</a:t>
            </a:r>
            <a:r>
              <a:rPr lang="en-US" i="1" dirty="0"/>
              <a:t> </a:t>
            </a:r>
            <a:r>
              <a:rPr lang="en-US" dirty="0"/>
              <a:t>to receive the maximum number of points. </a:t>
            </a:r>
          </a:p>
          <a:p>
            <a:pPr marL="0" indent="0">
              <a:buNone/>
            </a:pPr>
            <a:endParaRPr lang="en-US" dirty="0"/>
          </a:p>
        </p:txBody>
      </p:sp>
    </p:spTree>
    <p:extLst>
      <p:ext uri="{BB962C8B-B14F-4D97-AF65-F5344CB8AC3E}">
        <p14:creationId xmlns:p14="http://schemas.microsoft.com/office/powerpoint/2010/main" val="4379140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843AB-610E-5372-9EDF-20D890497AB4}"/>
              </a:ext>
            </a:extLst>
          </p:cNvPr>
          <p:cNvSpPr>
            <a:spLocks noGrp="1"/>
          </p:cNvSpPr>
          <p:nvPr>
            <p:ph type="title"/>
          </p:nvPr>
        </p:nvSpPr>
        <p:spPr/>
        <p:txBody>
          <a:bodyPr/>
          <a:lstStyle/>
          <a:p>
            <a:r>
              <a:rPr lang="en-US" dirty="0"/>
              <a:t>Program History</a:t>
            </a:r>
          </a:p>
        </p:txBody>
      </p:sp>
      <p:sp>
        <p:nvSpPr>
          <p:cNvPr id="3" name="Content Placeholder 2">
            <a:extLst>
              <a:ext uri="{FF2B5EF4-FFF2-40B4-BE49-F238E27FC236}">
                <a16:creationId xmlns:a16="http://schemas.microsoft.com/office/drawing/2014/main" id="{64BB5E53-1ECE-2377-DA91-0B8C3F9B980A}"/>
              </a:ext>
            </a:extLst>
          </p:cNvPr>
          <p:cNvSpPr>
            <a:spLocks noGrp="1"/>
          </p:cNvSpPr>
          <p:nvPr>
            <p:ph idx="1"/>
          </p:nvPr>
        </p:nvSpPr>
        <p:spPr/>
        <p:txBody>
          <a:bodyPr/>
          <a:lstStyle/>
          <a:p>
            <a:r>
              <a:rPr lang="en-US" dirty="0"/>
              <a:t>Section Maximum Points = 20 points</a:t>
            </a:r>
          </a:p>
          <a:p>
            <a:r>
              <a:rPr lang="en-US" dirty="0"/>
              <a:t>5000 character limit per question response.</a:t>
            </a:r>
          </a:p>
          <a:p>
            <a:r>
              <a:rPr lang="en-US" dirty="0"/>
              <a:t>Awarded for a detailed response demonstrating a strong program history of service to infants and toddlers with a focus on providing quality services</a:t>
            </a:r>
          </a:p>
        </p:txBody>
      </p:sp>
    </p:spTree>
    <p:extLst>
      <p:ext uri="{BB962C8B-B14F-4D97-AF65-F5344CB8AC3E}">
        <p14:creationId xmlns:p14="http://schemas.microsoft.com/office/powerpoint/2010/main" val="6322136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1E3DB-00B1-BB42-8E2F-AF8988705309}"/>
              </a:ext>
            </a:extLst>
          </p:cNvPr>
          <p:cNvSpPr>
            <a:spLocks noGrp="1"/>
          </p:cNvSpPr>
          <p:nvPr>
            <p:ph type="title"/>
          </p:nvPr>
        </p:nvSpPr>
        <p:spPr/>
        <p:txBody>
          <a:bodyPr/>
          <a:lstStyle/>
          <a:p>
            <a:r>
              <a:rPr lang="en-US" dirty="0"/>
              <a:t>Program History</a:t>
            </a:r>
          </a:p>
        </p:txBody>
      </p:sp>
      <p:sp>
        <p:nvSpPr>
          <p:cNvPr id="3" name="Content Placeholder 2">
            <a:extLst>
              <a:ext uri="{FF2B5EF4-FFF2-40B4-BE49-F238E27FC236}">
                <a16:creationId xmlns:a16="http://schemas.microsoft.com/office/drawing/2014/main" id="{CEFBA66F-0CA7-6A38-7751-101E46369EDA}"/>
              </a:ext>
            </a:extLst>
          </p:cNvPr>
          <p:cNvSpPr>
            <a:spLocks noGrp="1"/>
          </p:cNvSpPr>
          <p:nvPr>
            <p:ph idx="1"/>
          </p:nvPr>
        </p:nvSpPr>
        <p:spPr/>
        <p:txBody>
          <a:bodyPr/>
          <a:lstStyle/>
          <a:p>
            <a:pPr marL="0" indent="0">
              <a:buNone/>
            </a:pPr>
            <a:r>
              <a:rPr lang="en-US" dirty="0"/>
              <a:t>Question 11: </a:t>
            </a:r>
            <a:r>
              <a:rPr lang="en-US" i="1" dirty="0">
                <a:effectLst/>
                <a:ea typeface="Aptos" panose="020B0004020202020204" pitchFamily="34" charset="0"/>
                <a:cs typeface="Times New Roman" panose="02020603050405020304" pitchFamily="18" charset="0"/>
              </a:rPr>
              <a:t>Discuss the provider’s history of serving infants and toddlers and any other past or current participation in infant/toddler quality initiatives.</a:t>
            </a:r>
          </a:p>
          <a:p>
            <a:pPr lvl="1"/>
            <a:r>
              <a:rPr lang="en-US" dirty="0">
                <a:effectLst/>
                <a:ea typeface="Aptos" panose="020B0004020202020204" pitchFamily="34" charset="0"/>
                <a:cs typeface="Times New Roman" panose="02020603050405020304" pitchFamily="18" charset="0"/>
              </a:rPr>
              <a:t>OCDEL is interested in funding programs with a strong history of offering quality infant-toddler services. As such, applications should include details about currently operating infant-toddler programs that demonstrate a commitment to quality. </a:t>
            </a:r>
          </a:p>
          <a:p>
            <a:endParaRPr lang="en-US" dirty="0"/>
          </a:p>
        </p:txBody>
      </p:sp>
    </p:spTree>
    <p:extLst>
      <p:ext uri="{BB962C8B-B14F-4D97-AF65-F5344CB8AC3E}">
        <p14:creationId xmlns:p14="http://schemas.microsoft.com/office/powerpoint/2010/main" val="15314520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963BD-A014-58CD-52BC-C8839C94AC08}"/>
              </a:ext>
            </a:extLst>
          </p:cNvPr>
          <p:cNvSpPr>
            <a:spLocks noGrp="1"/>
          </p:cNvSpPr>
          <p:nvPr>
            <p:ph type="title"/>
          </p:nvPr>
        </p:nvSpPr>
        <p:spPr/>
        <p:txBody>
          <a:bodyPr/>
          <a:lstStyle/>
          <a:p>
            <a:r>
              <a:rPr lang="en-US" dirty="0"/>
              <a:t>Partnership and Collaboration</a:t>
            </a:r>
          </a:p>
        </p:txBody>
      </p:sp>
      <p:sp>
        <p:nvSpPr>
          <p:cNvPr id="3" name="Content Placeholder 2">
            <a:extLst>
              <a:ext uri="{FF2B5EF4-FFF2-40B4-BE49-F238E27FC236}">
                <a16:creationId xmlns:a16="http://schemas.microsoft.com/office/drawing/2014/main" id="{D8C613EA-2548-85BC-8604-22BF48A98E68}"/>
              </a:ext>
            </a:extLst>
          </p:cNvPr>
          <p:cNvSpPr>
            <a:spLocks noGrp="1"/>
          </p:cNvSpPr>
          <p:nvPr>
            <p:ph idx="1"/>
          </p:nvPr>
        </p:nvSpPr>
        <p:spPr/>
        <p:txBody>
          <a:bodyPr>
            <a:normAutofit lnSpcReduction="10000"/>
          </a:bodyPr>
          <a:lstStyle/>
          <a:p>
            <a:r>
              <a:rPr lang="en-US" dirty="0"/>
              <a:t>Section Maximum Points = 40 points.</a:t>
            </a:r>
          </a:p>
          <a:p>
            <a:r>
              <a:rPr lang="en-US" dirty="0"/>
              <a:t>5000 character limit per question response.</a:t>
            </a:r>
          </a:p>
          <a:p>
            <a:r>
              <a:rPr lang="en-US" dirty="0"/>
              <a:t>Up to 20 points awarded for described collaborative relationships with Early Intervention, based on the quality of the response.</a:t>
            </a:r>
          </a:p>
          <a:p>
            <a:r>
              <a:rPr lang="en-US" dirty="0"/>
              <a:t>Up to 20 points awarded for described collaborative relationships with Early Head Start and Head Start, based on the quality of the response</a:t>
            </a:r>
          </a:p>
          <a:p>
            <a:endParaRPr lang="en-US" dirty="0"/>
          </a:p>
        </p:txBody>
      </p:sp>
    </p:spTree>
    <p:extLst>
      <p:ext uri="{BB962C8B-B14F-4D97-AF65-F5344CB8AC3E}">
        <p14:creationId xmlns:p14="http://schemas.microsoft.com/office/powerpoint/2010/main" val="25229076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B1CB7-69BE-FF93-50B0-936E87A8EC9A}"/>
              </a:ext>
            </a:extLst>
          </p:cNvPr>
          <p:cNvSpPr>
            <a:spLocks noGrp="1"/>
          </p:cNvSpPr>
          <p:nvPr>
            <p:ph type="title"/>
          </p:nvPr>
        </p:nvSpPr>
        <p:spPr/>
        <p:txBody>
          <a:bodyPr/>
          <a:lstStyle/>
          <a:p>
            <a:r>
              <a:rPr lang="en-US" dirty="0"/>
              <a:t>Partnership and Collaboration: Early Intervention</a:t>
            </a:r>
          </a:p>
        </p:txBody>
      </p:sp>
      <p:sp>
        <p:nvSpPr>
          <p:cNvPr id="3" name="Content Placeholder 2">
            <a:extLst>
              <a:ext uri="{FF2B5EF4-FFF2-40B4-BE49-F238E27FC236}">
                <a16:creationId xmlns:a16="http://schemas.microsoft.com/office/drawing/2014/main" id="{90A9A7EE-C062-8395-703E-A9419431444D}"/>
              </a:ext>
            </a:extLst>
          </p:cNvPr>
          <p:cNvSpPr>
            <a:spLocks noGrp="1"/>
          </p:cNvSpPr>
          <p:nvPr>
            <p:ph idx="1"/>
          </p:nvPr>
        </p:nvSpPr>
        <p:spPr/>
        <p:txBody>
          <a:bodyPr>
            <a:normAutofit fontScale="92500" lnSpcReduction="10000"/>
          </a:bodyPr>
          <a:lstStyle/>
          <a:p>
            <a:pPr marL="0" indent="0">
              <a:buNone/>
            </a:pPr>
            <a:r>
              <a:rPr lang="en-US" dirty="0">
                <a:effectLst/>
                <a:latin typeface="Calibri" panose="020F0502020204030204" pitchFamily="34" charset="0"/>
                <a:ea typeface="Calibri" panose="020F0502020204030204" pitchFamily="34" charset="0"/>
                <a:cs typeface="Calibri" panose="020F0502020204030204" pitchFamily="34" charset="0"/>
              </a:rPr>
              <a:t>Question 12: </a:t>
            </a:r>
            <a:r>
              <a:rPr lang="en-US" i="1" dirty="0">
                <a:effectLst/>
                <a:latin typeface="Calibri" panose="020F0502020204030204" pitchFamily="34" charset="0"/>
                <a:ea typeface="Calibri" panose="020F0502020204030204" pitchFamily="34" charset="0"/>
                <a:cs typeface="Calibri" panose="020F0502020204030204" pitchFamily="34" charset="0"/>
              </a:rPr>
              <a:t>Describe collaborations with Early Intervention (both infant/toddler and preschool). Detail the provider’s inclusion policies and practices. How will EI and other behavioral and/or mental health agencies be utilized to support inclusion and to reduce or eliminate suspension and expulsion?</a:t>
            </a:r>
          </a:p>
          <a:p>
            <a:r>
              <a:rPr lang="en-US" dirty="0">
                <a:latin typeface="Calibri" panose="020F0502020204030204" pitchFamily="34" charset="0"/>
                <a:ea typeface="Calibri" panose="020F0502020204030204" pitchFamily="34" charset="0"/>
                <a:cs typeface="Calibri" panose="020F0502020204030204" pitchFamily="34" charset="0"/>
              </a:rPr>
              <a:t>Applicants should review the following in developing a response to this question: </a:t>
            </a:r>
            <a:r>
              <a:rPr lang="en-US" i="1" dirty="0">
                <a:latin typeface="Calibri" panose="020F0502020204030204" pitchFamily="34" charset="0"/>
                <a:ea typeface="Calibri" panose="020F0502020204030204" pitchFamily="34" charset="0"/>
                <a:cs typeface="Calibri" panose="020F0502020204030204" pitchFamily="34" charset="0"/>
                <a:hlinkClick r:id="rId2"/>
              </a:rPr>
              <a:t>OCDEL Policy Statement on Inclusion</a:t>
            </a:r>
            <a:r>
              <a:rPr lang="en-US" dirty="0">
                <a:latin typeface="Calibri" panose="020F0502020204030204" pitchFamily="34" charset="0"/>
                <a:ea typeface="Calibri" panose="020F0502020204030204" pitchFamily="34" charset="0"/>
                <a:cs typeface="Calibri" panose="020F0502020204030204" pitchFamily="34" charset="0"/>
              </a:rPr>
              <a:t> and </a:t>
            </a:r>
            <a:r>
              <a:rPr lang="en-US" i="1" dirty="0">
                <a:latin typeface="Calibri" panose="020F0502020204030204" pitchFamily="34" charset="0"/>
                <a:ea typeface="Calibri" panose="020F0502020204030204" pitchFamily="34" charset="0"/>
                <a:cs typeface="Calibri" panose="020F0502020204030204" pitchFamily="34" charset="0"/>
                <a:hlinkClick r:id="rId3"/>
              </a:rPr>
              <a:t>OCDEL Policy Statement on Suspension and Expulsion</a:t>
            </a:r>
            <a:endParaRPr lang="en-US" i="1"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0568094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2CECB-73BA-D4A4-5610-6EB7CFC5701F}"/>
              </a:ext>
            </a:extLst>
          </p:cNvPr>
          <p:cNvSpPr>
            <a:spLocks noGrp="1"/>
          </p:cNvSpPr>
          <p:nvPr>
            <p:ph type="title"/>
          </p:nvPr>
        </p:nvSpPr>
        <p:spPr/>
        <p:txBody>
          <a:bodyPr/>
          <a:lstStyle/>
          <a:p>
            <a:r>
              <a:rPr lang="en-US" dirty="0"/>
              <a:t>Partnership and Collaboration: Early Head Start/Head Start</a:t>
            </a:r>
          </a:p>
        </p:txBody>
      </p:sp>
      <p:sp>
        <p:nvSpPr>
          <p:cNvPr id="3" name="Content Placeholder 2">
            <a:extLst>
              <a:ext uri="{FF2B5EF4-FFF2-40B4-BE49-F238E27FC236}">
                <a16:creationId xmlns:a16="http://schemas.microsoft.com/office/drawing/2014/main" id="{DBC8E0A3-B047-B9AA-4C85-5E2590432729}"/>
              </a:ext>
            </a:extLst>
          </p:cNvPr>
          <p:cNvSpPr>
            <a:spLocks noGrp="1"/>
          </p:cNvSpPr>
          <p:nvPr>
            <p:ph idx="1"/>
          </p:nvPr>
        </p:nvSpPr>
        <p:spPr/>
        <p:txBody>
          <a:bodyPr>
            <a:normAutofit fontScale="70000" lnSpcReduction="20000"/>
          </a:bodyPr>
          <a:lstStyle/>
          <a:p>
            <a:pPr marL="0" indent="0">
              <a:buNone/>
            </a:pPr>
            <a:r>
              <a:rPr lang="en-US" sz="3200" dirty="0">
                <a:effectLst/>
                <a:latin typeface="Aptos" panose="020B0004020202020204" pitchFamily="34" charset="0"/>
                <a:ea typeface="Aptos" panose="020B0004020202020204" pitchFamily="34" charset="0"/>
                <a:cs typeface="Times New Roman" panose="02020603050405020304" pitchFamily="18" charset="0"/>
              </a:rPr>
              <a:t>Question 13: </a:t>
            </a:r>
            <a:r>
              <a:rPr lang="en-US" sz="2800" i="1" dirty="0">
                <a:effectLst/>
                <a:latin typeface="Aptos" panose="020B0004020202020204" pitchFamily="34" charset="0"/>
                <a:ea typeface="Aptos" panose="020B0004020202020204" pitchFamily="34" charset="0"/>
                <a:cs typeface="Times New Roman" panose="02020603050405020304" pitchFamily="18" charset="0"/>
              </a:rPr>
              <a:t>Describe collaborations with Early Head Start, including the strategy for promoting Early Head Start enrollment for children meeting 100% of FPL. If a formal MOU is in place with Early Head Start, please reference it in this application. Describe the planning process with Early Head Start as preparations were made for this application process. If a planning meeting was held, provide the date and the contact. </a:t>
            </a:r>
            <a:endParaRPr lang="en-US" sz="2800" i="1" dirty="0"/>
          </a:p>
          <a:p>
            <a:r>
              <a:rPr lang="en-US" sz="2800" dirty="0"/>
              <a:t>In order to maximize funding resources and assure a systematic approach of the early learning services provided within communities, providers must commit to avoid enrolling children into programming who are already being served in an Early Head Start program or who are eligible to participate in Early Head Start. The purpose of this requirement is to avoid impact on enrollments in Early Head Start such that federal resources would be supplanted. </a:t>
            </a:r>
          </a:p>
          <a:p>
            <a:endParaRPr lang="en-US" dirty="0"/>
          </a:p>
        </p:txBody>
      </p:sp>
    </p:spTree>
    <p:extLst>
      <p:ext uri="{BB962C8B-B14F-4D97-AF65-F5344CB8AC3E}">
        <p14:creationId xmlns:p14="http://schemas.microsoft.com/office/powerpoint/2010/main" val="2305487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F12F6F7-F383-FF3C-139A-4DF6B5D2A6EC}"/>
              </a:ext>
            </a:extLst>
          </p:cNvPr>
          <p:cNvSpPr>
            <a:spLocks noGrp="1"/>
          </p:cNvSpPr>
          <p:nvPr>
            <p:ph type="title"/>
          </p:nvPr>
        </p:nvSpPr>
        <p:spPr/>
        <p:txBody>
          <a:bodyPr/>
          <a:lstStyle/>
          <a:p>
            <a:r>
              <a:rPr lang="en-US" dirty="0"/>
              <a:t>Contracted Slots-Infant Toddler (CS-IT)</a:t>
            </a:r>
          </a:p>
        </p:txBody>
      </p:sp>
      <p:sp>
        <p:nvSpPr>
          <p:cNvPr id="6" name="Content Placeholder 5">
            <a:extLst>
              <a:ext uri="{FF2B5EF4-FFF2-40B4-BE49-F238E27FC236}">
                <a16:creationId xmlns:a16="http://schemas.microsoft.com/office/drawing/2014/main" id="{8EDA3065-5B59-9FD8-AB29-313F1C062230}"/>
              </a:ext>
            </a:extLst>
          </p:cNvPr>
          <p:cNvSpPr>
            <a:spLocks noGrp="1"/>
          </p:cNvSpPr>
          <p:nvPr>
            <p:ph idx="1"/>
          </p:nvPr>
        </p:nvSpPr>
        <p:spPr/>
        <p:txBody>
          <a:bodyPr>
            <a:normAutofit lnSpcReduction="10000"/>
          </a:bodyPr>
          <a:lstStyle/>
          <a:p>
            <a:r>
              <a:rPr lang="en-US" dirty="0"/>
              <a:t>In combination with a traditional voucher system, contracted slots can be utilized to serve vulnerable or underrepresented populations to help ensure a variety of child care choices are available for low-income families. </a:t>
            </a:r>
          </a:p>
          <a:p>
            <a:r>
              <a:rPr lang="en-US" dirty="0"/>
              <a:t>The Office of Child Development and Early Learning (OCDEL) has provided contracted slots to providers across the Commonwealth to serve infants and toddlers since the launch of a pilot program in 2018.</a:t>
            </a:r>
          </a:p>
          <a:p>
            <a:endParaRPr lang="en-US" dirty="0"/>
          </a:p>
        </p:txBody>
      </p:sp>
    </p:spTree>
    <p:extLst>
      <p:ext uri="{BB962C8B-B14F-4D97-AF65-F5344CB8AC3E}">
        <p14:creationId xmlns:p14="http://schemas.microsoft.com/office/powerpoint/2010/main" val="33125409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D33A5-C8F5-E54E-99DC-9BCFD173DFE5}"/>
              </a:ext>
            </a:extLst>
          </p:cNvPr>
          <p:cNvSpPr>
            <a:spLocks noGrp="1"/>
          </p:cNvSpPr>
          <p:nvPr>
            <p:ph type="title"/>
          </p:nvPr>
        </p:nvSpPr>
        <p:spPr/>
        <p:txBody>
          <a:bodyPr/>
          <a:lstStyle/>
          <a:p>
            <a:r>
              <a:rPr lang="en-US" dirty="0"/>
              <a:t>Program Implementation</a:t>
            </a:r>
          </a:p>
        </p:txBody>
      </p:sp>
      <p:sp>
        <p:nvSpPr>
          <p:cNvPr id="3" name="Content Placeholder 2">
            <a:extLst>
              <a:ext uri="{FF2B5EF4-FFF2-40B4-BE49-F238E27FC236}">
                <a16:creationId xmlns:a16="http://schemas.microsoft.com/office/drawing/2014/main" id="{04680331-38BE-2EEC-9A5F-C1E671B826B7}"/>
              </a:ext>
            </a:extLst>
          </p:cNvPr>
          <p:cNvSpPr>
            <a:spLocks noGrp="1"/>
          </p:cNvSpPr>
          <p:nvPr>
            <p:ph idx="1"/>
          </p:nvPr>
        </p:nvSpPr>
        <p:spPr/>
        <p:txBody>
          <a:bodyPr/>
          <a:lstStyle/>
          <a:p>
            <a:r>
              <a:rPr lang="en-US" dirty="0"/>
              <a:t>Section Maximum Points = 120 points</a:t>
            </a:r>
          </a:p>
          <a:p>
            <a:r>
              <a:rPr lang="en-US" dirty="0"/>
              <a:t>5000 character limit per question response</a:t>
            </a:r>
          </a:p>
          <a:p>
            <a:r>
              <a:rPr lang="en-US" dirty="0"/>
              <a:t>Up to 20 points for each of the six questions in this section, based on the quality of the response and ability to demonstrate that children receive high-quality services.</a:t>
            </a:r>
          </a:p>
          <a:p>
            <a:pPr marL="0" indent="0">
              <a:buNone/>
            </a:pPr>
            <a:endParaRPr lang="en-US" dirty="0"/>
          </a:p>
        </p:txBody>
      </p:sp>
    </p:spTree>
    <p:extLst>
      <p:ext uri="{BB962C8B-B14F-4D97-AF65-F5344CB8AC3E}">
        <p14:creationId xmlns:p14="http://schemas.microsoft.com/office/powerpoint/2010/main" val="3331796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47497-A707-B853-4F35-7F425707E867}"/>
              </a:ext>
            </a:extLst>
          </p:cNvPr>
          <p:cNvSpPr>
            <a:spLocks noGrp="1"/>
          </p:cNvSpPr>
          <p:nvPr>
            <p:ph type="title"/>
          </p:nvPr>
        </p:nvSpPr>
        <p:spPr/>
        <p:txBody>
          <a:bodyPr/>
          <a:lstStyle/>
          <a:p>
            <a:r>
              <a:rPr lang="en-US" dirty="0"/>
              <a:t>Program Implementation: Continuity of Care</a:t>
            </a:r>
          </a:p>
        </p:txBody>
      </p:sp>
      <p:sp>
        <p:nvSpPr>
          <p:cNvPr id="3" name="Content Placeholder 2">
            <a:extLst>
              <a:ext uri="{FF2B5EF4-FFF2-40B4-BE49-F238E27FC236}">
                <a16:creationId xmlns:a16="http://schemas.microsoft.com/office/drawing/2014/main" id="{4F10B18C-DA9B-2C67-7F36-DCD44D73FB3C}"/>
              </a:ext>
            </a:extLst>
          </p:cNvPr>
          <p:cNvSpPr>
            <a:spLocks noGrp="1"/>
          </p:cNvSpPr>
          <p:nvPr>
            <p:ph idx="1"/>
          </p:nvPr>
        </p:nvSpPr>
        <p:spPr/>
        <p:txBody>
          <a:bodyPr>
            <a:normAutofit fontScale="85000" lnSpcReduction="20000"/>
          </a:bodyPr>
          <a:lstStyle/>
          <a:p>
            <a:pPr marL="0" indent="0">
              <a:buNone/>
            </a:pPr>
            <a:r>
              <a:rPr lang="en-US" dirty="0"/>
              <a:t>Question 14: </a:t>
            </a:r>
            <a:r>
              <a:rPr lang="en-US" sz="2800" i="1" dirty="0">
                <a:effectLst/>
                <a:latin typeface="Aptos" panose="020B0004020202020204" pitchFamily="34" charset="0"/>
                <a:ea typeface="Aptos" panose="020B0004020202020204" pitchFamily="34" charset="0"/>
                <a:cs typeface="Times New Roman" panose="02020603050405020304" pitchFamily="18" charset="0"/>
              </a:rPr>
              <a:t>Describe the provider’s approach to assure continuity of care. How will classrooms be structured to ensure that children build positive, long-term relationships with their caregivers and with other children?</a:t>
            </a:r>
          </a:p>
          <a:p>
            <a:r>
              <a:rPr lang="en-US" dirty="0"/>
              <a:t>Relationships are at the heart of high-quality infant-toddler care. It is the trusting relationships that infants and toddlers establish that build the foundation for all later development. Applicants should describe the model they will use to structure classrooms, ensuring children can build strong relationships. Although not required, applicants should consider innovative strategies, such as mixed-age grouping or looping, in which the same teachers remain with the children for multiple years.</a:t>
            </a:r>
          </a:p>
          <a:p>
            <a:endParaRPr lang="en-US" dirty="0"/>
          </a:p>
        </p:txBody>
      </p:sp>
    </p:spTree>
    <p:extLst>
      <p:ext uri="{BB962C8B-B14F-4D97-AF65-F5344CB8AC3E}">
        <p14:creationId xmlns:p14="http://schemas.microsoft.com/office/powerpoint/2010/main" val="9126674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50C9C-34D3-0216-8752-7513724E3579}"/>
              </a:ext>
            </a:extLst>
          </p:cNvPr>
          <p:cNvSpPr>
            <a:spLocks noGrp="1"/>
          </p:cNvSpPr>
          <p:nvPr>
            <p:ph type="title"/>
          </p:nvPr>
        </p:nvSpPr>
        <p:spPr/>
        <p:txBody>
          <a:bodyPr/>
          <a:lstStyle/>
          <a:p>
            <a:r>
              <a:rPr lang="en-US" dirty="0"/>
              <a:t>Program Implementation: Curriculum Model</a:t>
            </a:r>
          </a:p>
        </p:txBody>
      </p:sp>
      <p:sp>
        <p:nvSpPr>
          <p:cNvPr id="3" name="Content Placeholder 2">
            <a:extLst>
              <a:ext uri="{FF2B5EF4-FFF2-40B4-BE49-F238E27FC236}">
                <a16:creationId xmlns:a16="http://schemas.microsoft.com/office/drawing/2014/main" id="{F29CAA34-E949-7324-ACC1-4EC1416334CC}"/>
              </a:ext>
            </a:extLst>
          </p:cNvPr>
          <p:cNvSpPr>
            <a:spLocks noGrp="1"/>
          </p:cNvSpPr>
          <p:nvPr>
            <p:ph idx="1"/>
          </p:nvPr>
        </p:nvSpPr>
        <p:spPr/>
        <p:txBody>
          <a:bodyPr>
            <a:normAutofit fontScale="92500" lnSpcReduction="20000"/>
          </a:bodyPr>
          <a:lstStyle/>
          <a:p>
            <a:pPr marL="0" indent="0">
              <a:buNone/>
            </a:pPr>
            <a:r>
              <a:rPr lang="en-US" dirty="0"/>
              <a:t>Question 15: </a:t>
            </a:r>
            <a:r>
              <a:rPr lang="en-US" sz="2800" i="1" dirty="0">
                <a:effectLst/>
                <a:latin typeface="Aptos" panose="020B0004020202020204" pitchFamily="34" charset="0"/>
                <a:ea typeface="Aptos" panose="020B0004020202020204" pitchFamily="34" charset="0"/>
                <a:cs typeface="Times New Roman" panose="02020603050405020304" pitchFamily="18" charset="0"/>
              </a:rPr>
              <a:t>Describe the provider’s curriculum model. Describe the ways in which the Pennsylvania Early Learning Standards will be used. Describe the provider’s approach to engaging infants and toddlers in learning experiences that will focus on the unique developmental needs of this age group.</a:t>
            </a:r>
          </a:p>
          <a:p>
            <a:r>
              <a:rPr lang="en-US" dirty="0">
                <a:latin typeface="Aptos" panose="020B0004020202020204" pitchFamily="34" charset="0"/>
                <a:cs typeface="Times New Roman" panose="02020603050405020304" pitchFamily="18" charset="0"/>
              </a:rPr>
              <a:t>Infants and toddlers have unique developmental needs. Applicants should describe the program’s curriculum model and the ways in which this model meets these unique needs. Applicants should use the </a:t>
            </a:r>
            <a:r>
              <a:rPr lang="en-US" dirty="0">
                <a:latin typeface="Aptos" panose="020B0004020202020204" pitchFamily="34" charset="0"/>
                <a:cs typeface="Times New Roman" panose="02020603050405020304" pitchFamily="18" charset="0"/>
                <a:hlinkClick r:id="rId2"/>
              </a:rPr>
              <a:t>Pennsylvania Learning Standards for Early Childhood </a:t>
            </a:r>
            <a:r>
              <a:rPr lang="en-US" dirty="0">
                <a:latin typeface="Aptos" panose="020B0004020202020204" pitchFamily="34" charset="0"/>
                <a:cs typeface="Times New Roman" panose="02020603050405020304" pitchFamily="18" charset="0"/>
              </a:rPr>
              <a:t>in crafting a response to this question.</a:t>
            </a:r>
            <a:endParaRPr lang="en-US" dirty="0"/>
          </a:p>
          <a:p>
            <a:endParaRPr lang="en-US" dirty="0"/>
          </a:p>
        </p:txBody>
      </p:sp>
    </p:spTree>
    <p:extLst>
      <p:ext uri="{BB962C8B-B14F-4D97-AF65-F5344CB8AC3E}">
        <p14:creationId xmlns:p14="http://schemas.microsoft.com/office/powerpoint/2010/main" val="416679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77667-3467-E4CD-CC00-C84D53F81771}"/>
              </a:ext>
            </a:extLst>
          </p:cNvPr>
          <p:cNvSpPr>
            <a:spLocks noGrp="1"/>
          </p:cNvSpPr>
          <p:nvPr>
            <p:ph type="title"/>
          </p:nvPr>
        </p:nvSpPr>
        <p:spPr/>
        <p:txBody>
          <a:bodyPr/>
          <a:lstStyle/>
          <a:p>
            <a:r>
              <a:rPr lang="en-US" dirty="0"/>
              <a:t>Program Implementation: Family Engagement</a:t>
            </a:r>
          </a:p>
        </p:txBody>
      </p:sp>
      <p:sp>
        <p:nvSpPr>
          <p:cNvPr id="3" name="Content Placeholder 2">
            <a:extLst>
              <a:ext uri="{FF2B5EF4-FFF2-40B4-BE49-F238E27FC236}">
                <a16:creationId xmlns:a16="http://schemas.microsoft.com/office/drawing/2014/main" id="{2E516814-42F8-AB83-6E67-81CC9FD63D7F}"/>
              </a:ext>
            </a:extLst>
          </p:cNvPr>
          <p:cNvSpPr>
            <a:spLocks noGrp="1"/>
          </p:cNvSpPr>
          <p:nvPr>
            <p:ph idx="1"/>
          </p:nvPr>
        </p:nvSpPr>
        <p:spPr/>
        <p:txBody>
          <a:bodyPr>
            <a:normAutofit fontScale="85000" lnSpcReduction="20000"/>
          </a:bodyPr>
          <a:lstStyle/>
          <a:p>
            <a:pPr marL="0" indent="0">
              <a:buNone/>
            </a:pPr>
            <a:r>
              <a:rPr lang="en-US" dirty="0"/>
              <a:t>Question 16: </a:t>
            </a:r>
            <a:r>
              <a:rPr lang="en-US" sz="2800" dirty="0">
                <a:effectLst/>
                <a:latin typeface="Aptos" panose="020B0004020202020204" pitchFamily="34" charset="0"/>
                <a:ea typeface="Aptos" panose="020B0004020202020204" pitchFamily="34" charset="0"/>
                <a:cs typeface="Times New Roman" panose="02020603050405020304" pitchFamily="18" charset="0"/>
              </a:rPr>
              <a:t>Describe the provider’s family engagement approach. In the response, describe connections to each standard of </a:t>
            </a:r>
            <a:r>
              <a:rPr lang="en-US" sz="2800" i="1" dirty="0">
                <a:effectLst/>
                <a:latin typeface="Aptos" panose="020B0004020202020204" pitchFamily="34" charset="0"/>
                <a:ea typeface="Aptos" panose="020B0004020202020204" pitchFamily="34" charset="0"/>
                <a:cs typeface="Times New Roman" panose="02020603050405020304" pitchFamily="18" charset="0"/>
                <a:hlinkClick r:id="rId2"/>
              </a:rPr>
              <a:t>The Pennsylvania Family Engagement Birth through College, Career, Community Ready Framework</a:t>
            </a:r>
            <a:r>
              <a:rPr lang="en-US" sz="2800" i="1" dirty="0">
                <a:effectLst/>
                <a:latin typeface="Aptos" panose="020B0004020202020204" pitchFamily="34" charset="0"/>
                <a:ea typeface="Aptos" panose="020B0004020202020204" pitchFamily="34" charset="0"/>
                <a:cs typeface="Times New Roman" panose="02020603050405020304" pitchFamily="18" charset="0"/>
              </a:rPr>
              <a:t>.</a:t>
            </a:r>
            <a:r>
              <a:rPr lang="en-US" sz="2800" dirty="0">
                <a:effectLst/>
                <a:latin typeface="Aptos" panose="020B0004020202020204" pitchFamily="34" charset="0"/>
                <a:ea typeface="Aptos" panose="020B0004020202020204" pitchFamily="34" charset="0"/>
                <a:cs typeface="Times New Roman" panose="02020603050405020304" pitchFamily="18" charset="0"/>
              </a:rPr>
              <a:t> </a:t>
            </a:r>
            <a:endParaRPr lang="en-US" dirty="0"/>
          </a:p>
          <a:p>
            <a:r>
              <a:rPr lang="en-US" dirty="0"/>
              <a:t>Family engagement is an important element that contributes to the overall success of a program and the children receiving services. Family engagement extends beyond point-in-time events and requires vigilant planning and an understanding of each family’s diverse situations. Applicants should use the standards found within </a:t>
            </a:r>
            <a:r>
              <a:rPr lang="en-US" i="1" dirty="0">
                <a:hlinkClick r:id="rId2"/>
              </a:rPr>
              <a:t>The Pennsylvania Family Engagement Birth through College, Career, and Community Ready Framework</a:t>
            </a:r>
            <a:r>
              <a:rPr lang="en-US" dirty="0"/>
              <a:t> in crafting a response to this question. </a:t>
            </a:r>
          </a:p>
          <a:p>
            <a:endParaRPr lang="en-US" dirty="0"/>
          </a:p>
        </p:txBody>
      </p:sp>
    </p:spTree>
    <p:extLst>
      <p:ext uri="{BB962C8B-B14F-4D97-AF65-F5344CB8AC3E}">
        <p14:creationId xmlns:p14="http://schemas.microsoft.com/office/powerpoint/2010/main" val="33815210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32A4C-B80C-2289-FFF3-F49999C6B91D}"/>
              </a:ext>
            </a:extLst>
          </p:cNvPr>
          <p:cNvSpPr>
            <a:spLocks noGrp="1"/>
          </p:cNvSpPr>
          <p:nvPr>
            <p:ph type="title"/>
          </p:nvPr>
        </p:nvSpPr>
        <p:spPr/>
        <p:txBody>
          <a:bodyPr/>
          <a:lstStyle/>
          <a:p>
            <a:r>
              <a:rPr lang="en-US" dirty="0"/>
              <a:t>Program Implementation: Comprehensive Services</a:t>
            </a:r>
          </a:p>
        </p:txBody>
      </p:sp>
      <p:sp>
        <p:nvSpPr>
          <p:cNvPr id="3" name="Content Placeholder 2">
            <a:extLst>
              <a:ext uri="{FF2B5EF4-FFF2-40B4-BE49-F238E27FC236}">
                <a16:creationId xmlns:a16="http://schemas.microsoft.com/office/drawing/2014/main" id="{976A74D8-BEB5-F590-910F-B7DABD44DA4F}"/>
              </a:ext>
            </a:extLst>
          </p:cNvPr>
          <p:cNvSpPr>
            <a:spLocks noGrp="1"/>
          </p:cNvSpPr>
          <p:nvPr>
            <p:ph idx="1"/>
          </p:nvPr>
        </p:nvSpPr>
        <p:spPr/>
        <p:txBody>
          <a:bodyPr>
            <a:normAutofit fontScale="70000" lnSpcReduction="20000"/>
          </a:bodyPr>
          <a:lstStyle/>
          <a:p>
            <a:pPr marL="0" indent="0">
              <a:buNone/>
            </a:pPr>
            <a:r>
              <a:rPr lang="en-US" dirty="0"/>
              <a:t>Question 17: </a:t>
            </a:r>
            <a:r>
              <a:rPr lang="en-US" sz="2800" i="1" dirty="0">
                <a:effectLst/>
                <a:ea typeface="Aptos" panose="020B0004020202020204" pitchFamily="34" charset="0"/>
                <a:cs typeface="Times New Roman" panose="02020603050405020304" pitchFamily="18" charset="0"/>
              </a:rPr>
              <a:t>Describe the provider’s approach to assuring the needs of the whole child are addressed in the program model. How will the provider assess the children's needs and follow up on identified needs? What types of comprehensive services does the provider offer? What types of comprehensive services are available through coordination with other agencies?</a:t>
            </a:r>
          </a:p>
          <a:p>
            <a:r>
              <a:rPr lang="en-US" sz="2800" dirty="0">
                <a:effectLst/>
                <a:ea typeface="Aptos" panose="020B0004020202020204" pitchFamily="34" charset="0"/>
                <a:cs typeface="Times New Roman" panose="02020603050405020304" pitchFamily="18" charset="0"/>
              </a:rPr>
              <a:t>Meeting the needs of the whol</a:t>
            </a:r>
            <a:r>
              <a:rPr lang="en-US" dirty="0">
                <a:ea typeface="Aptos" panose="020B0004020202020204" pitchFamily="34" charset="0"/>
                <a:cs typeface="Times New Roman" panose="02020603050405020304" pitchFamily="18" charset="0"/>
              </a:rPr>
              <a:t>e child is an important component of high-quality infant-toddler care. Applicants should describe how infants and toddlers are assessed to identify potential needs, and the ways in which the program follows up on assessments. Applicants should also describe any comprehensive services that are either provided by the program or coordinated with outside agencies that directly benefit children or families being served. The comprehensive services discussed might include mental or behavioral health services, vision and/or hearing screenings, and other relevant services.</a:t>
            </a:r>
            <a:endParaRPr lang="en-US" i="1" dirty="0"/>
          </a:p>
          <a:p>
            <a:endParaRPr lang="en-US" dirty="0"/>
          </a:p>
        </p:txBody>
      </p:sp>
    </p:spTree>
    <p:extLst>
      <p:ext uri="{BB962C8B-B14F-4D97-AF65-F5344CB8AC3E}">
        <p14:creationId xmlns:p14="http://schemas.microsoft.com/office/powerpoint/2010/main" val="26529073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75022-B7DC-9207-660D-5E03759F080B}"/>
              </a:ext>
            </a:extLst>
          </p:cNvPr>
          <p:cNvSpPr>
            <a:spLocks noGrp="1"/>
          </p:cNvSpPr>
          <p:nvPr>
            <p:ph type="title"/>
          </p:nvPr>
        </p:nvSpPr>
        <p:spPr/>
        <p:txBody>
          <a:bodyPr/>
          <a:lstStyle/>
          <a:p>
            <a:r>
              <a:rPr lang="en-US" dirty="0"/>
              <a:t>Program Implementation: Transition Planning</a:t>
            </a:r>
          </a:p>
        </p:txBody>
      </p:sp>
      <p:sp>
        <p:nvSpPr>
          <p:cNvPr id="3" name="Content Placeholder 2">
            <a:extLst>
              <a:ext uri="{FF2B5EF4-FFF2-40B4-BE49-F238E27FC236}">
                <a16:creationId xmlns:a16="http://schemas.microsoft.com/office/drawing/2014/main" id="{931755E4-BDE5-D7FB-0E18-67FDDEA5904E}"/>
              </a:ext>
            </a:extLst>
          </p:cNvPr>
          <p:cNvSpPr>
            <a:spLocks noGrp="1"/>
          </p:cNvSpPr>
          <p:nvPr>
            <p:ph idx="1"/>
          </p:nvPr>
        </p:nvSpPr>
        <p:spPr/>
        <p:txBody>
          <a:bodyPr>
            <a:normAutofit fontScale="77500" lnSpcReduction="20000"/>
          </a:bodyPr>
          <a:lstStyle/>
          <a:p>
            <a:r>
              <a:rPr lang="en-US" dirty="0"/>
              <a:t>Question 18: </a:t>
            </a:r>
            <a:r>
              <a:rPr lang="en-US" sz="2800" i="1" dirty="0">
                <a:effectLst/>
                <a:ea typeface="Aptos" panose="020B0004020202020204" pitchFamily="34" charset="0"/>
                <a:cs typeface="Times New Roman" panose="02020603050405020304" pitchFamily="18" charset="0"/>
              </a:rPr>
              <a:t>Explain the provider’s transition efforts. How will transitions be coordinated for children as they transition between classrooms? How will transitions be coordinated for children/families who enter and exit your program, including those who enter and exit other early learning providers? Detail the approach/coordination with pre-kindergarten to ensure that children enrolled in the CS-IT funding are prioritized for pre-kindergarten funding, including PA Pre-K Counts, and Head Start.</a:t>
            </a:r>
          </a:p>
          <a:p>
            <a:r>
              <a:rPr lang="en-US" sz="2800" dirty="0">
                <a:effectLst/>
                <a:ea typeface="Aptos" panose="020B0004020202020204" pitchFamily="34" charset="0"/>
                <a:cs typeface="Times New Roman" panose="02020603050405020304" pitchFamily="18" charset="0"/>
              </a:rPr>
              <a:t>Applicants should provide a detailed response that includes information on how families, children, and other agencies are involved in all levels of the transition process. A goal of this program is to ensure children have a smooth transition into pre-kindergarten. Applicants should discuss coordination strategies with pre-kindergarten programs.</a:t>
            </a:r>
          </a:p>
          <a:p>
            <a:pPr marL="0" indent="0">
              <a:buNone/>
            </a:pPr>
            <a:endParaRPr lang="en-US" dirty="0"/>
          </a:p>
        </p:txBody>
      </p:sp>
    </p:spTree>
    <p:extLst>
      <p:ext uri="{BB962C8B-B14F-4D97-AF65-F5344CB8AC3E}">
        <p14:creationId xmlns:p14="http://schemas.microsoft.com/office/powerpoint/2010/main" val="22039077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AB97C-CA38-D7BB-3185-8F1F8919BA29}"/>
              </a:ext>
            </a:extLst>
          </p:cNvPr>
          <p:cNvSpPr>
            <a:spLocks noGrp="1"/>
          </p:cNvSpPr>
          <p:nvPr>
            <p:ph type="title"/>
          </p:nvPr>
        </p:nvSpPr>
        <p:spPr/>
        <p:txBody>
          <a:bodyPr/>
          <a:lstStyle/>
          <a:p>
            <a:r>
              <a:rPr lang="en-US" dirty="0"/>
              <a:t>Program Implementation: Classroom Configuration</a:t>
            </a:r>
          </a:p>
        </p:txBody>
      </p:sp>
      <p:sp>
        <p:nvSpPr>
          <p:cNvPr id="3" name="Content Placeholder 2">
            <a:extLst>
              <a:ext uri="{FF2B5EF4-FFF2-40B4-BE49-F238E27FC236}">
                <a16:creationId xmlns:a16="http://schemas.microsoft.com/office/drawing/2014/main" id="{A81A543C-8FFF-3ECD-B20C-F8DBFD9DCDFC}"/>
              </a:ext>
            </a:extLst>
          </p:cNvPr>
          <p:cNvSpPr>
            <a:spLocks noGrp="1"/>
          </p:cNvSpPr>
          <p:nvPr>
            <p:ph idx="1"/>
          </p:nvPr>
        </p:nvSpPr>
        <p:spPr/>
        <p:txBody>
          <a:bodyPr>
            <a:normAutofit lnSpcReduction="10000"/>
          </a:bodyPr>
          <a:lstStyle/>
          <a:p>
            <a:pPr marL="0" indent="0">
              <a:buNone/>
            </a:pPr>
            <a:r>
              <a:rPr lang="en-US" dirty="0"/>
              <a:t>Question 19: </a:t>
            </a:r>
            <a:r>
              <a:rPr lang="en-US" sz="2800" i="1" dirty="0">
                <a:effectLst/>
                <a:ea typeface="Aptos" panose="020B0004020202020204" pitchFamily="34" charset="0"/>
                <a:cs typeface="Times New Roman" panose="02020603050405020304" pitchFamily="18" charset="0"/>
              </a:rPr>
              <a:t>Describe the number and configuration of all requested classrooms and indicate which classrooms/spaces would be new ones.</a:t>
            </a:r>
            <a:endParaRPr lang="en-US" i="1" dirty="0"/>
          </a:p>
          <a:p>
            <a:r>
              <a:rPr lang="en-US" i="1" dirty="0"/>
              <a:t> </a:t>
            </a:r>
            <a:r>
              <a:rPr lang="en-US" dirty="0"/>
              <a:t>Applicants should include all relevant classroom configuration details for all locations included in the application. </a:t>
            </a:r>
          </a:p>
          <a:p>
            <a:r>
              <a:rPr lang="en-US" dirty="0"/>
              <a:t>If classrooms will be comprised of blended funding types, describe how the Contracted Slots policies will be met. </a:t>
            </a:r>
          </a:p>
          <a:p>
            <a:endParaRPr lang="en-US" dirty="0"/>
          </a:p>
        </p:txBody>
      </p:sp>
    </p:spTree>
    <p:extLst>
      <p:ext uri="{BB962C8B-B14F-4D97-AF65-F5344CB8AC3E}">
        <p14:creationId xmlns:p14="http://schemas.microsoft.com/office/powerpoint/2010/main" val="594229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5D594-59C9-399A-3C9D-49506E72DB3C}"/>
              </a:ext>
            </a:extLst>
          </p:cNvPr>
          <p:cNvSpPr>
            <a:spLocks noGrp="1"/>
          </p:cNvSpPr>
          <p:nvPr>
            <p:ph type="title"/>
          </p:nvPr>
        </p:nvSpPr>
        <p:spPr/>
        <p:txBody>
          <a:bodyPr/>
          <a:lstStyle/>
          <a:p>
            <a:r>
              <a:rPr lang="en-US" dirty="0"/>
              <a:t>Staffing</a:t>
            </a:r>
          </a:p>
        </p:txBody>
      </p:sp>
      <p:sp>
        <p:nvSpPr>
          <p:cNvPr id="3" name="Content Placeholder 2">
            <a:extLst>
              <a:ext uri="{FF2B5EF4-FFF2-40B4-BE49-F238E27FC236}">
                <a16:creationId xmlns:a16="http://schemas.microsoft.com/office/drawing/2014/main" id="{1B9B74A5-A97B-9B9F-57D7-608C4AEB82E3}"/>
              </a:ext>
            </a:extLst>
          </p:cNvPr>
          <p:cNvSpPr>
            <a:spLocks noGrp="1"/>
          </p:cNvSpPr>
          <p:nvPr>
            <p:ph idx="1"/>
          </p:nvPr>
        </p:nvSpPr>
        <p:spPr/>
        <p:txBody>
          <a:bodyPr/>
          <a:lstStyle/>
          <a:p>
            <a:r>
              <a:rPr lang="en-US" dirty="0"/>
              <a:t>Section Maximum Points= 40 points</a:t>
            </a:r>
          </a:p>
          <a:p>
            <a:r>
              <a:rPr lang="en-US" dirty="0"/>
              <a:t>5000 character limit per question response.</a:t>
            </a:r>
          </a:p>
          <a:p>
            <a:r>
              <a:rPr lang="en-US" dirty="0"/>
              <a:t>Up to 20 points based on the quality of the response.</a:t>
            </a:r>
          </a:p>
          <a:p>
            <a:r>
              <a:rPr lang="en-US" dirty="0"/>
              <a:t>Up to 20 points based on the described qualifications of staff. </a:t>
            </a:r>
          </a:p>
          <a:p>
            <a:pPr marL="0" indent="0">
              <a:buNone/>
            </a:pPr>
            <a:endParaRPr lang="en-US" dirty="0"/>
          </a:p>
        </p:txBody>
      </p:sp>
    </p:spTree>
    <p:extLst>
      <p:ext uri="{BB962C8B-B14F-4D97-AF65-F5344CB8AC3E}">
        <p14:creationId xmlns:p14="http://schemas.microsoft.com/office/powerpoint/2010/main" val="21080252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8DBAA-2351-27D7-99A7-2B5F2061AAF7}"/>
              </a:ext>
            </a:extLst>
          </p:cNvPr>
          <p:cNvSpPr>
            <a:spLocks noGrp="1"/>
          </p:cNvSpPr>
          <p:nvPr>
            <p:ph type="title"/>
          </p:nvPr>
        </p:nvSpPr>
        <p:spPr/>
        <p:txBody>
          <a:bodyPr/>
          <a:lstStyle/>
          <a:p>
            <a:r>
              <a:rPr lang="en-US" dirty="0"/>
              <a:t>Staffing </a:t>
            </a:r>
          </a:p>
        </p:txBody>
      </p:sp>
      <p:sp>
        <p:nvSpPr>
          <p:cNvPr id="3" name="Content Placeholder 2">
            <a:extLst>
              <a:ext uri="{FF2B5EF4-FFF2-40B4-BE49-F238E27FC236}">
                <a16:creationId xmlns:a16="http://schemas.microsoft.com/office/drawing/2014/main" id="{F665AE01-374B-10A3-F1D3-67DE940842B6}"/>
              </a:ext>
            </a:extLst>
          </p:cNvPr>
          <p:cNvSpPr>
            <a:spLocks noGrp="1"/>
          </p:cNvSpPr>
          <p:nvPr>
            <p:ph idx="1"/>
          </p:nvPr>
        </p:nvSpPr>
        <p:spPr/>
        <p:txBody>
          <a:bodyPr>
            <a:normAutofit fontScale="77500" lnSpcReduction="20000"/>
          </a:bodyPr>
          <a:lstStyle/>
          <a:p>
            <a:pPr marL="0" indent="0">
              <a:buNone/>
            </a:pPr>
            <a:r>
              <a:rPr lang="en-US" dirty="0"/>
              <a:t>Question 20: </a:t>
            </a:r>
            <a:r>
              <a:rPr lang="en-US" sz="2800" i="1" kern="100" dirty="0">
                <a:effectLst/>
                <a:ea typeface="Aptos" panose="020B0004020202020204" pitchFamily="34" charset="0"/>
                <a:cs typeface="Times New Roman" panose="02020603050405020304" pitchFamily="18" charset="0"/>
              </a:rPr>
              <a:t>The Lead Teacher in a CS-IT classroom must hold a minimum of a CDA. Teachers trained in providing high-quality environments for infants and toddlers will receive priority points during the application process for CS-IT slots.  Please list the anticipated teaching staff and any qualifications they have related to working with infants and toddlers. Please list other program staff with relevant credentials available to support teaching staff.  </a:t>
            </a:r>
          </a:p>
          <a:p>
            <a:r>
              <a:rPr lang="en-US" sz="2800" kern="100" dirty="0">
                <a:effectLst/>
                <a:ea typeface="Aptos" panose="020B0004020202020204" pitchFamily="34" charset="0"/>
                <a:cs typeface="Times New Roman" panose="02020603050405020304" pitchFamily="18" charset="0"/>
              </a:rPr>
              <a:t>Staff recruitment and retention are critical to ensuring the quality of programming. While recruitment enables the acquisition of distinctive teachers, retention helps maintain classroom and program consistency. The applicant’s response should include information on salary and benefits to attract</a:t>
            </a:r>
            <a:r>
              <a:rPr lang="en-US" kern="100" dirty="0">
                <a:ea typeface="Aptos" panose="020B0004020202020204" pitchFamily="34" charset="0"/>
                <a:cs typeface="Times New Roman" panose="02020603050405020304" pitchFamily="18" charset="0"/>
              </a:rPr>
              <a:t> and retain qualified staff. </a:t>
            </a:r>
            <a:endParaRPr lang="en-US" sz="2800" kern="100" dirty="0">
              <a:effectLst/>
              <a:ea typeface="Aptos" panose="020B0004020202020204" pitchFamily="34" charset="0"/>
              <a:cs typeface="Times New Roman" panose="02020603050405020304" pitchFamily="18" charset="0"/>
            </a:endParaRPr>
          </a:p>
          <a:p>
            <a:endParaRPr lang="en-US" sz="2800" kern="100" dirty="0">
              <a:effectLs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187468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EE3C1-3509-D97E-D4B2-95A9E5C9F1CF}"/>
              </a:ext>
            </a:extLst>
          </p:cNvPr>
          <p:cNvSpPr>
            <a:spLocks noGrp="1"/>
          </p:cNvSpPr>
          <p:nvPr>
            <p:ph type="title"/>
          </p:nvPr>
        </p:nvSpPr>
        <p:spPr/>
        <p:txBody>
          <a:bodyPr/>
          <a:lstStyle/>
          <a:p>
            <a:r>
              <a:rPr lang="en-US" dirty="0"/>
              <a:t>Staffing</a:t>
            </a:r>
          </a:p>
        </p:txBody>
      </p:sp>
      <p:sp>
        <p:nvSpPr>
          <p:cNvPr id="3" name="Content Placeholder 2">
            <a:extLst>
              <a:ext uri="{FF2B5EF4-FFF2-40B4-BE49-F238E27FC236}">
                <a16:creationId xmlns:a16="http://schemas.microsoft.com/office/drawing/2014/main" id="{B6D2D7CA-C9FD-CC5B-A049-E685C2FE252D}"/>
              </a:ext>
            </a:extLst>
          </p:cNvPr>
          <p:cNvSpPr>
            <a:spLocks noGrp="1"/>
          </p:cNvSpPr>
          <p:nvPr>
            <p:ph idx="1"/>
          </p:nvPr>
        </p:nvSpPr>
        <p:spPr/>
        <p:txBody>
          <a:bodyPr>
            <a:normAutofit fontScale="85000" lnSpcReduction="20000"/>
          </a:bodyPr>
          <a:lstStyle/>
          <a:p>
            <a:r>
              <a:rPr lang="en-US" dirty="0"/>
              <a:t>Staff with specialized training in the development of infants and toddlers are best suited to provide high-quality environments. Although not currently required for Contracted Slots, staff qualifications, including infant-toddler specialization, will be prioritized in this application process. </a:t>
            </a:r>
          </a:p>
          <a:p>
            <a:r>
              <a:rPr lang="en-US" dirty="0"/>
              <a:t>Therefore, in addition to the 20 points for providing a detailed response regarding teacher recruitment and retention, up to an additional 20 points will be awarded based on the qualifications of already-hired staff. Applicants are asked to list staff along with their current qualifications. OCDEL will reserve the right to verify any staff qualifications listed within the application before awarding funding. </a:t>
            </a:r>
          </a:p>
          <a:p>
            <a:endParaRPr lang="en-US" dirty="0"/>
          </a:p>
        </p:txBody>
      </p:sp>
    </p:spTree>
    <p:extLst>
      <p:ext uri="{BB962C8B-B14F-4D97-AF65-F5344CB8AC3E}">
        <p14:creationId xmlns:p14="http://schemas.microsoft.com/office/powerpoint/2010/main" val="2127944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E43D5-12F7-7A4B-4B66-9F338DFF2FC4}"/>
              </a:ext>
            </a:extLst>
          </p:cNvPr>
          <p:cNvSpPr>
            <a:spLocks noGrp="1"/>
          </p:cNvSpPr>
          <p:nvPr>
            <p:ph type="title"/>
          </p:nvPr>
        </p:nvSpPr>
        <p:spPr/>
        <p:txBody>
          <a:bodyPr/>
          <a:lstStyle/>
          <a:p>
            <a:r>
              <a:rPr lang="en-US" dirty="0"/>
              <a:t>Contracted Slots-Infant Toddler (CS-IT)</a:t>
            </a:r>
          </a:p>
        </p:txBody>
      </p:sp>
      <p:sp>
        <p:nvSpPr>
          <p:cNvPr id="3" name="Content Placeholder 2">
            <a:extLst>
              <a:ext uri="{FF2B5EF4-FFF2-40B4-BE49-F238E27FC236}">
                <a16:creationId xmlns:a16="http://schemas.microsoft.com/office/drawing/2014/main" id="{F1B04724-0D73-726D-6113-7FA91D81C8B6}"/>
              </a:ext>
            </a:extLst>
          </p:cNvPr>
          <p:cNvSpPr>
            <a:spLocks noGrp="1"/>
          </p:cNvSpPr>
          <p:nvPr>
            <p:ph idx="1"/>
          </p:nvPr>
        </p:nvSpPr>
        <p:spPr/>
        <p:txBody>
          <a:bodyPr>
            <a:normAutofit fontScale="77500" lnSpcReduction="20000"/>
          </a:bodyPr>
          <a:lstStyle/>
          <a:p>
            <a:r>
              <a:rPr lang="en-US" dirty="0"/>
              <a:t>CS-IT has since expanded to serve additional children and families spanning 18 of 19 Early Learning Resource Center (ELRC) regions. The program is mutually beneficial to families, children, and early learning providers as it offers guaranteed payment for a one-year service period to the provider and does not require a co-payment from the family.</a:t>
            </a:r>
          </a:p>
          <a:p>
            <a:r>
              <a:rPr lang="en-US" dirty="0"/>
              <a:t>PA’s CS-IT program aims to improve access to high-quality early childhood education and services to vulnerable populations, including infants, toddlers, and children with differing abilities. </a:t>
            </a:r>
          </a:p>
          <a:p>
            <a:r>
              <a:rPr lang="en-US" dirty="0"/>
              <a:t>The initiative is designed to enhance access to early learning and support long-term developmental outcomes for children and families. </a:t>
            </a:r>
          </a:p>
          <a:p>
            <a:pPr marL="0" indent="0">
              <a:buNone/>
            </a:pPr>
            <a:endParaRPr lang="en-US" dirty="0"/>
          </a:p>
        </p:txBody>
      </p:sp>
    </p:spTree>
    <p:extLst>
      <p:ext uri="{BB962C8B-B14F-4D97-AF65-F5344CB8AC3E}">
        <p14:creationId xmlns:p14="http://schemas.microsoft.com/office/powerpoint/2010/main" val="15898212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3AC89-DF8B-05B4-291B-7512FA558761}"/>
              </a:ext>
            </a:extLst>
          </p:cNvPr>
          <p:cNvSpPr>
            <a:spLocks noGrp="1"/>
          </p:cNvSpPr>
          <p:nvPr>
            <p:ph type="title"/>
          </p:nvPr>
        </p:nvSpPr>
        <p:spPr/>
        <p:txBody>
          <a:bodyPr/>
          <a:lstStyle/>
          <a:p>
            <a:r>
              <a:rPr lang="en-US" dirty="0"/>
              <a:t>Provider Assurances</a:t>
            </a:r>
          </a:p>
        </p:txBody>
      </p:sp>
      <p:sp>
        <p:nvSpPr>
          <p:cNvPr id="3" name="Content Placeholder 2">
            <a:extLst>
              <a:ext uri="{FF2B5EF4-FFF2-40B4-BE49-F238E27FC236}">
                <a16:creationId xmlns:a16="http://schemas.microsoft.com/office/drawing/2014/main" id="{55C92EA5-D8F9-0793-A101-1987845E68B4}"/>
              </a:ext>
            </a:extLst>
          </p:cNvPr>
          <p:cNvSpPr>
            <a:spLocks noGrp="1"/>
          </p:cNvSpPr>
          <p:nvPr>
            <p:ph idx="1"/>
          </p:nvPr>
        </p:nvSpPr>
        <p:spPr/>
        <p:txBody>
          <a:bodyPr/>
          <a:lstStyle/>
          <a:p>
            <a:pPr marL="0" indent="0">
              <a:buNone/>
            </a:pPr>
            <a:r>
              <a:rPr lang="en-US" dirty="0"/>
              <a:t>Question 21</a:t>
            </a:r>
          </a:p>
          <a:p>
            <a:r>
              <a:rPr lang="en-US" dirty="0"/>
              <a:t>Section Maximum Points = 0 points</a:t>
            </a:r>
          </a:p>
          <a:p>
            <a:r>
              <a:rPr lang="en-US" dirty="0"/>
              <a:t>Failure to fully complete the Provider Assurances in the affirmative will result in the disqualification of the proposal.</a:t>
            </a:r>
          </a:p>
          <a:p>
            <a:pPr marL="0" indent="0">
              <a:buNone/>
            </a:pPr>
            <a:endParaRPr lang="en-US" dirty="0"/>
          </a:p>
        </p:txBody>
      </p:sp>
    </p:spTree>
    <p:extLst>
      <p:ext uri="{BB962C8B-B14F-4D97-AF65-F5344CB8AC3E}">
        <p14:creationId xmlns:p14="http://schemas.microsoft.com/office/powerpoint/2010/main" val="36521170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7E4BC-EEE1-D273-1069-E54F4B9D8FEF}"/>
              </a:ext>
            </a:extLst>
          </p:cNvPr>
          <p:cNvSpPr>
            <a:spLocks noGrp="1"/>
          </p:cNvSpPr>
          <p:nvPr>
            <p:ph type="title"/>
          </p:nvPr>
        </p:nvSpPr>
        <p:spPr/>
        <p:txBody>
          <a:bodyPr/>
          <a:lstStyle/>
          <a:p>
            <a:r>
              <a:rPr lang="en-US" dirty="0"/>
              <a:t>Funding Distribution and Notification</a:t>
            </a:r>
          </a:p>
        </p:txBody>
      </p:sp>
      <p:sp>
        <p:nvSpPr>
          <p:cNvPr id="3" name="Content Placeholder 2">
            <a:extLst>
              <a:ext uri="{FF2B5EF4-FFF2-40B4-BE49-F238E27FC236}">
                <a16:creationId xmlns:a16="http://schemas.microsoft.com/office/drawing/2014/main" id="{9D61AA95-F8E8-4BB9-D369-B1E151C38FEE}"/>
              </a:ext>
            </a:extLst>
          </p:cNvPr>
          <p:cNvSpPr>
            <a:spLocks noGrp="1"/>
          </p:cNvSpPr>
          <p:nvPr>
            <p:ph idx="1"/>
          </p:nvPr>
        </p:nvSpPr>
        <p:spPr/>
        <p:txBody>
          <a:bodyPr/>
          <a:lstStyle/>
          <a:p>
            <a:r>
              <a:rPr lang="en-US" dirty="0"/>
              <a:t>The application score and other criteria will be used to make funding decisions.</a:t>
            </a:r>
          </a:p>
          <a:p>
            <a:r>
              <a:rPr lang="en-US" dirty="0"/>
              <a:t>Applicants are anticipated to be notified by The Pennsylvania Key in July 2026</a:t>
            </a:r>
          </a:p>
          <a:p>
            <a:pPr marL="0" indent="0">
              <a:buNone/>
            </a:pPr>
            <a:endParaRPr lang="en-US" dirty="0"/>
          </a:p>
        </p:txBody>
      </p:sp>
    </p:spTree>
    <p:extLst>
      <p:ext uri="{BB962C8B-B14F-4D97-AF65-F5344CB8AC3E}">
        <p14:creationId xmlns:p14="http://schemas.microsoft.com/office/powerpoint/2010/main" val="465318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25101-0C95-5FA8-8255-326A9664C8BC}"/>
              </a:ext>
            </a:extLst>
          </p:cNvPr>
          <p:cNvSpPr>
            <a:spLocks noGrp="1"/>
          </p:cNvSpPr>
          <p:nvPr>
            <p:ph type="title"/>
          </p:nvPr>
        </p:nvSpPr>
        <p:spPr/>
        <p:txBody>
          <a:bodyPr/>
          <a:lstStyle/>
          <a:p>
            <a:r>
              <a:rPr lang="en-US" dirty="0"/>
              <a:t>Time Period</a:t>
            </a:r>
          </a:p>
        </p:txBody>
      </p:sp>
      <p:sp>
        <p:nvSpPr>
          <p:cNvPr id="3" name="Content Placeholder 2">
            <a:extLst>
              <a:ext uri="{FF2B5EF4-FFF2-40B4-BE49-F238E27FC236}">
                <a16:creationId xmlns:a16="http://schemas.microsoft.com/office/drawing/2014/main" id="{758B1D9F-BE03-8BEF-B167-0917454E5D21}"/>
              </a:ext>
            </a:extLst>
          </p:cNvPr>
          <p:cNvSpPr>
            <a:spLocks noGrp="1"/>
          </p:cNvSpPr>
          <p:nvPr>
            <p:ph idx="1"/>
          </p:nvPr>
        </p:nvSpPr>
        <p:spPr/>
        <p:txBody>
          <a:bodyPr/>
          <a:lstStyle/>
          <a:p>
            <a:r>
              <a:rPr lang="en-US" dirty="0"/>
              <a:t>Funding can be used for program expenses upon selection, approval, and the effective date of the contract agreement in the first year of fiscal funding.</a:t>
            </a:r>
          </a:p>
          <a:p>
            <a:r>
              <a:rPr lang="en-US" dirty="0"/>
              <a:t>Subsequent years, based on the availability of funding, will be available July 1 through June 30.</a:t>
            </a:r>
          </a:p>
          <a:p>
            <a:pPr marL="0" indent="0">
              <a:buNone/>
            </a:pPr>
            <a:endParaRPr lang="en-US" dirty="0"/>
          </a:p>
        </p:txBody>
      </p:sp>
    </p:spTree>
    <p:extLst>
      <p:ext uri="{BB962C8B-B14F-4D97-AF65-F5344CB8AC3E}">
        <p14:creationId xmlns:p14="http://schemas.microsoft.com/office/powerpoint/2010/main" val="6686541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E7CFF-DB98-78CA-C01A-B305C4399D8C}"/>
              </a:ext>
            </a:extLst>
          </p:cNvPr>
          <p:cNvSpPr>
            <a:spLocks noGrp="1"/>
          </p:cNvSpPr>
          <p:nvPr>
            <p:ph type="title"/>
          </p:nvPr>
        </p:nvSpPr>
        <p:spPr/>
        <p:txBody>
          <a:bodyPr/>
          <a:lstStyle/>
          <a:p>
            <a:r>
              <a:rPr lang="en-US" dirty="0"/>
              <a:t>Reporting and Monitoring</a:t>
            </a:r>
          </a:p>
        </p:txBody>
      </p:sp>
      <p:sp>
        <p:nvSpPr>
          <p:cNvPr id="3" name="Content Placeholder 2">
            <a:extLst>
              <a:ext uri="{FF2B5EF4-FFF2-40B4-BE49-F238E27FC236}">
                <a16:creationId xmlns:a16="http://schemas.microsoft.com/office/drawing/2014/main" id="{8A4A44B9-9213-537C-C976-C0B869B11B78}"/>
              </a:ext>
            </a:extLst>
          </p:cNvPr>
          <p:cNvSpPr>
            <a:spLocks noGrp="1"/>
          </p:cNvSpPr>
          <p:nvPr>
            <p:ph idx="1"/>
          </p:nvPr>
        </p:nvSpPr>
        <p:spPr/>
        <p:txBody>
          <a:bodyPr>
            <a:normAutofit fontScale="92500" lnSpcReduction="20000"/>
          </a:bodyPr>
          <a:lstStyle/>
          <a:p>
            <a:r>
              <a:rPr lang="en-US" dirty="0"/>
              <a:t>Successful applicants will submit reports, including but not limited to fiscal, child enrollment, and attendance data, to The Pennsylvania Key, ELRC, and OCDEL.</a:t>
            </a:r>
          </a:p>
          <a:p>
            <a:r>
              <a:rPr lang="en-US" dirty="0"/>
              <a:t>Providers will be assigned to a Contracted Slots Specialist who will conduct periodic site visits to monitor program operations and observe in classrooms. The Specialist will complete an annual Program Review Instrument (PRI) to ensure that Contracted Slots policies are met.</a:t>
            </a:r>
          </a:p>
          <a:p>
            <a:r>
              <a:rPr lang="en-US" dirty="0"/>
              <a:t>Visits may also include formal assessments, including but not limited to CLASS, for the purpose of program evaluation and CQI.</a:t>
            </a:r>
          </a:p>
          <a:p>
            <a:endParaRPr lang="en-US" dirty="0"/>
          </a:p>
        </p:txBody>
      </p:sp>
    </p:spTree>
    <p:extLst>
      <p:ext uri="{BB962C8B-B14F-4D97-AF65-F5344CB8AC3E}">
        <p14:creationId xmlns:p14="http://schemas.microsoft.com/office/powerpoint/2010/main" val="40225486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F72A3-AD72-E371-0867-C8177B775981}"/>
              </a:ext>
            </a:extLst>
          </p:cNvPr>
          <p:cNvSpPr>
            <a:spLocks noGrp="1"/>
          </p:cNvSpPr>
          <p:nvPr>
            <p:ph type="title"/>
          </p:nvPr>
        </p:nvSpPr>
        <p:spPr/>
        <p:txBody>
          <a:bodyPr/>
          <a:lstStyle/>
          <a:p>
            <a:r>
              <a:rPr lang="en-US" dirty="0"/>
              <a:t>Additional Information</a:t>
            </a:r>
          </a:p>
        </p:txBody>
      </p:sp>
      <p:sp>
        <p:nvSpPr>
          <p:cNvPr id="3" name="Content Placeholder 2">
            <a:extLst>
              <a:ext uri="{FF2B5EF4-FFF2-40B4-BE49-F238E27FC236}">
                <a16:creationId xmlns:a16="http://schemas.microsoft.com/office/drawing/2014/main" id="{DC3360B3-BE75-38C2-EBAF-F8B7D26A5281}"/>
              </a:ext>
            </a:extLst>
          </p:cNvPr>
          <p:cNvSpPr>
            <a:spLocks noGrp="1"/>
          </p:cNvSpPr>
          <p:nvPr>
            <p:ph idx="1"/>
          </p:nvPr>
        </p:nvSpPr>
        <p:spPr/>
        <p:txBody>
          <a:bodyPr/>
          <a:lstStyle/>
          <a:p>
            <a:r>
              <a:rPr lang="en-US" dirty="0"/>
              <a:t>For more information on Contracted Slots and the ELRC 8 RFA, please visit </a:t>
            </a:r>
          </a:p>
          <a:p>
            <a:pPr lvl="1"/>
            <a:r>
              <a:rPr lang="en-US" dirty="0">
                <a:hlinkClick r:id="rId2"/>
              </a:rPr>
              <a:t>Contracted Slots (CS) - The Pennsylvania Key</a:t>
            </a:r>
            <a:endParaRPr lang="en-US" dirty="0"/>
          </a:p>
          <a:p>
            <a:pPr marL="0" indent="0">
              <a:buNone/>
            </a:pPr>
            <a:endParaRPr lang="en-US" dirty="0"/>
          </a:p>
        </p:txBody>
      </p:sp>
    </p:spTree>
    <p:extLst>
      <p:ext uri="{BB962C8B-B14F-4D97-AF65-F5344CB8AC3E}">
        <p14:creationId xmlns:p14="http://schemas.microsoft.com/office/powerpoint/2010/main" val="2710061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B9682-F411-85AA-DC49-3D3E253FD71D}"/>
              </a:ext>
            </a:extLst>
          </p:cNvPr>
          <p:cNvSpPr>
            <a:spLocks noGrp="1"/>
          </p:cNvSpPr>
          <p:nvPr>
            <p:ph type="title"/>
          </p:nvPr>
        </p:nvSpPr>
        <p:spPr/>
        <p:txBody>
          <a:bodyPr/>
          <a:lstStyle/>
          <a:p>
            <a:r>
              <a:rPr lang="en-US" dirty="0"/>
              <a:t>Request for Applications</a:t>
            </a:r>
          </a:p>
        </p:txBody>
      </p:sp>
      <p:sp>
        <p:nvSpPr>
          <p:cNvPr id="3" name="Content Placeholder 2">
            <a:extLst>
              <a:ext uri="{FF2B5EF4-FFF2-40B4-BE49-F238E27FC236}">
                <a16:creationId xmlns:a16="http://schemas.microsoft.com/office/drawing/2014/main" id="{60251E43-45EA-D062-A755-9C5DBC85B13A}"/>
              </a:ext>
            </a:extLst>
          </p:cNvPr>
          <p:cNvSpPr>
            <a:spLocks noGrp="1"/>
          </p:cNvSpPr>
          <p:nvPr>
            <p:ph idx="1"/>
          </p:nvPr>
        </p:nvSpPr>
        <p:spPr/>
        <p:txBody>
          <a:bodyPr>
            <a:normAutofit fontScale="92500" lnSpcReduction="10000"/>
          </a:bodyPr>
          <a:lstStyle/>
          <a:p>
            <a:r>
              <a:rPr lang="en-US" sz="2800" dirty="0">
                <a:effectLst/>
                <a:latin typeface="Aptos" panose="020B0004020202020204" pitchFamily="34" charset="0"/>
                <a:ea typeface="Aptos" panose="020B0004020202020204" pitchFamily="34" charset="0"/>
                <a:cs typeface="Times New Roman" panose="02020603050405020304" pitchFamily="18" charset="0"/>
              </a:rPr>
              <a:t>Contracted Slots-Infant Toddler (CS-IT) will be expanded in FY 2026-2027 to include the ELRC 8 region.</a:t>
            </a:r>
            <a:endParaRPr lang="en-US" dirty="0">
              <a:latin typeface="Aptos" panose="020B0004020202020204" pitchFamily="34" charset="0"/>
              <a:ea typeface="Aptos" panose="020B0004020202020204" pitchFamily="34" charset="0"/>
              <a:cs typeface="Times New Roman" panose="02020603050405020304" pitchFamily="18" charset="0"/>
            </a:endParaRPr>
          </a:p>
          <a:p>
            <a:r>
              <a:rPr lang="en-US" dirty="0">
                <a:latin typeface="Aptos" panose="020B0004020202020204" pitchFamily="34" charset="0"/>
                <a:ea typeface="Aptos" panose="020B0004020202020204" pitchFamily="34" charset="0"/>
                <a:cs typeface="Times New Roman" panose="02020603050405020304" pitchFamily="18" charset="0"/>
              </a:rPr>
              <a:t>There will be a limited number of slots available, so the process to choose providers will be highly selective. </a:t>
            </a:r>
          </a:p>
          <a:p>
            <a:r>
              <a:rPr lang="en-US" dirty="0">
                <a:latin typeface="Aptos" panose="020B0004020202020204" pitchFamily="34" charset="0"/>
                <a:cs typeface="Times New Roman" panose="02020603050405020304" pitchFamily="18" charset="0"/>
              </a:rPr>
              <a:t>The approved annual cost-per-slot rate for ELRC is $17,600.00. </a:t>
            </a:r>
            <a:endParaRPr lang="en-US" dirty="0"/>
          </a:p>
          <a:p>
            <a:r>
              <a:rPr lang="en-US" dirty="0"/>
              <a:t>Successful applicants will begin serving children in August.</a:t>
            </a:r>
          </a:p>
          <a:p>
            <a:endParaRPr lang="en-US" dirty="0"/>
          </a:p>
        </p:txBody>
      </p:sp>
    </p:spTree>
    <p:extLst>
      <p:ext uri="{BB962C8B-B14F-4D97-AF65-F5344CB8AC3E}">
        <p14:creationId xmlns:p14="http://schemas.microsoft.com/office/powerpoint/2010/main" val="4242839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7CB52-CA4B-20F6-3227-DCA0252CB13F}"/>
              </a:ext>
            </a:extLst>
          </p:cNvPr>
          <p:cNvSpPr>
            <a:spLocks noGrp="1"/>
          </p:cNvSpPr>
          <p:nvPr>
            <p:ph type="title"/>
          </p:nvPr>
        </p:nvSpPr>
        <p:spPr/>
        <p:txBody>
          <a:bodyPr/>
          <a:lstStyle/>
          <a:p>
            <a:r>
              <a:rPr lang="en-US" dirty="0"/>
              <a:t>Calendar of Events</a:t>
            </a:r>
          </a:p>
        </p:txBody>
      </p:sp>
      <p:graphicFrame>
        <p:nvGraphicFramePr>
          <p:cNvPr id="4" name="Content Placeholder 3">
            <a:extLst>
              <a:ext uri="{FF2B5EF4-FFF2-40B4-BE49-F238E27FC236}">
                <a16:creationId xmlns:a16="http://schemas.microsoft.com/office/drawing/2014/main" id="{6E2351D4-3E3F-DE89-6C7C-BB17208D4377}"/>
              </a:ext>
            </a:extLst>
          </p:cNvPr>
          <p:cNvGraphicFramePr>
            <a:graphicFrameLocks noGrp="1"/>
          </p:cNvGraphicFramePr>
          <p:nvPr>
            <p:ph idx="1"/>
            <p:extLst>
              <p:ext uri="{D42A27DB-BD31-4B8C-83A1-F6EECF244321}">
                <p14:modId xmlns:p14="http://schemas.microsoft.com/office/powerpoint/2010/main" val="640992138"/>
              </p:ext>
            </p:extLst>
          </p:nvPr>
        </p:nvGraphicFramePr>
        <p:xfrm>
          <a:off x="720725" y="2165350"/>
          <a:ext cx="7886700" cy="2595880"/>
        </p:xfrm>
        <a:graphic>
          <a:graphicData uri="http://schemas.openxmlformats.org/drawingml/2006/table">
            <a:tbl>
              <a:tblPr firstRow="1" bandRow="1">
                <a:tableStyleId>{5C22544A-7EE6-4342-B048-85BDC9FD1C3A}</a:tableStyleId>
              </a:tblPr>
              <a:tblGrid>
                <a:gridCol w="3943350">
                  <a:extLst>
                    <a:ext uri="{9D8B030D-6E8A-4147-A177-3AD203B41FA5}">
                      <a16:colId xmlns:a16="http://schemas.microsoft.com/office/drawing/2014/main" val="2565296887"/>
                    </a:ext>
                  </a:extLst>
                </a:gridCol>
                <a:gridCol w="3943350">
                  <a:extLst>
                    <a:ext uri="{9D8B030D-6E8A-4147-A177-3AD203B41FA5}">
                      <a16:colId xmlns:a16="http://schemas.microsoft.com/office/drawing/2014/main" val="3332364828"/>
                    </a:ext>
                  </a:extLst>
                </a:gridCol>
              </a:tblGrid>
              <a:tr h="370840">
                <a:tc>
                  <a:txBody>
                    <a:bodyPr/>
                    <a:lstStyle/>
                    <a:p>
                      <a:r>
                        <a:rPr lang="en-US" dirty="0">
                          <a:solidFill>
                            <a:schemeClr val="accent1">
                              <a:lumMod val="50000"/>
                            </a:schemeClr>
                          </a:solidFill>
                        </a:rPr>
                        <a:t>Activity</a:t>
                      </a:r>
                    </a:p>
                  </a:txBody>
                  <a:tcPr/>
                </a:tc>
                <a:tc>
                  <a:txBody>
                    <a:bodyPr/>
                    <a:lstStyle/>
                    <a:p>
                      <a:r>
                        <a:rPr lang="en-US" dirty="0">
                          <a:solidFill>
                            <a:schemeClr val="accent1">
                              <a:lumMod val="50000"/>
                            </a:schemeClr>
                          </a:solidFill>
                        </a:rPr>
                        <a:t>Date</a:t>
                      </a:r>
                    </a:p>
                  </a:txBody>
                  <a:tcPr/>
                </a:tc>
                <a:extLst>
                  <a:ext uri="{0D108BD9-81ED-4DB2-BD59-A6C34878D82A}">
                    <a16:rowId xmlns:a16="http://schemas.microsoft.com/office/drawing/2014/main" val="4001951153"/>
                  </a:ext>
                </a:extLst>
              </a:tr>
              <a:tr h="370840">
                <a:tc>
                  <a:txBody>
                    <a:bodyPr/>
                    <a:lstStyle/>
                    <a:p>
                      <a:r>
                        <a:rPr lang="en-US" dirty="0">
                          <a:solidFill>
                            <a:schemeClr val="accent1">
                              <a:lumMod val="50000"/>
                            </a:schemeClr>
                          </a:solidFill>
                        </a:rPr>
                        <a:t>RFA Released</a:t>
                      </a:r>
                    </a:p>
                  </a:txBody>
                  <a:tcPr/>
                </a:tc>
                <a:tc>
                  <a:txBody>
                    <a:bodyPr/>
                    <a:lstStyle/>
                    <a:p>
                      <a:r>
                        <a:rPr lang="en-US" dirty="0">
                          <a:solidFill>
                            <a:schemeClr val="accent1">
                              <a:lumMod val="50000"/>
                            </a:schemeClr>
                          </a:solidFill>
                        </a:rPr>
                        <a:t>June 5, 2026</a:t>
                      </a:r>
                    </a:p>
                  </a:txBody>
                  <a:tcPr/>
                </a:tc>
                <a:extLst>
                  <a:ext uri="{0D108BD9-81ED-4DB2-BD59-A6C34878D82A}">
                    <a16:rowId xmlns:a16="http://schemas.microsoft.com/office/drawing/2014/main" val="993782424"/>
                  </a:ext>
                </a:extLst>
              </a:tr>
              <a:tr h="370840">
                <a:tc>
                  <a:txBody>
                    <a:bodyPr/>
                    <a:lstStyle/>
                    <a:p>
                      <a:r>
                        <a:rPr lang="en-US" dirty="0">
                          <a:solidFill>
                            <a:schemeClr val="accent1">
                              <a:lumMod val="50000"/>
                            </a:schemeClr>
                          </a:solidFill>
                        </a:rPr>
                        <a:t>Pre-application Webinar</a:t>
                      </a:r>
                    </a:p>
                  </a:txBody>
                  <a:tcPr/>
                </a:tc>
                <a:tc>
                  <a:txBody>
                    <a:bodyPr/>
                    <a:lstStyle/>
                    <a:p>
                      <a:r>
                        <a:rPr lang="en-US" dirty="0">
                          <a:solidFill>
                            <a:schemeClr val="accent1">
                              <a:lumMod val="50000"/>
                            </a:schemeClr>
                          </a:solidFill>
                        </a:rPr>
                        <a:t>June 10, 2026, at 2:00 p.m.</a:t>
                      </a:r>
                    </a:p>
                  </a:txBody>
                  <a:tcPr/>
                </a:tc>
                <a:extLst>
                  <a:ext uri="{0D108BD9-81ED-4DB2-BD59-A6C34878D82A}">
                    <a16:rowId xmlns:a16="http://schemas.microsoft.com/office/drawing/2014/main" val="2167512043"/>
                  </a:ext>
                </a:extLst>
              </a:tr>
              <a:tr h="370840">
                <a:tc>
                  <a:txBody>
                    <a:bodyPr/>
                    <a:lstStyle/>
                    <a:p>
                      <a:r>
                        <a:rPr lang="en-US" dirty="0">
                          <a:solidFill>
                            <a:schemeClr val="accent1">
                              <a:lumMod val="50000"/>
                            </a:schemeClr>
                          </a:solidFill>
                        </a:rPr>
                        <a:t>Submission of RFA Questions</a:t>
                      </a:r>
                    </a:p>
                  </a:txBody>
                  <a:tcPr/>
                </a:tc>
                <a:tc>
                  <a:txBody>
                    <a:bodyPr/>
                    <a:lstStyle/>
                    <a:p>
                      <a:r>
                        <a:rPr lang="en-US" dirty="0">
                          <a:solidFill>
                            <a:schemeClr val="accent1">
                              <a:lumMod val="50000"/>
                            </a:schemeClr>
                          </a:solidFill>
                        </a:rPr>
                        <a:t>June 12, 2026</a:t>
                      </a:r>
                    </a:p>
                  </a:txBody>
                  <a:tcPr/>
                </a:tc>
                <a:extLst>
                  <a:ext uri="{0D108BD9-81ED-4DB2-BD59-A6C34878D82A}">
                    <a16:rowId xmlns:a16="http://schemas.microsoft.com/office/drawing/2014/main" val="3334355542"/>
                  </a:ext>
                </a:extLst>
              </a:tr>
              <a:tr h="370840">
                <a:tc>
                  <a:txBody>
                    <a:bodyPr/>
                    <a:lstStyle/>
                    <a:p>
                      <a:r>
                        <a:rPr lang="en-US" dirty="0">
                          <a:solidFill>
                            <a:schemeClr val="accent1">
                              <a:lumMod val="50000"/>
                            </a:schemeClr>
                          </a:solidFill>
                        </a:rPr>
                        <a:t>Responses to RFA Questions Released</a:t>
                      </a:r>
                    </a:p>
                  </a:txBody>
                  <a:tcPr/>
                </a:tc>
                <a:tc>
                  <a:txBody>
                    <a:bodyPr/>
                    <a:lstStyle/>
                    <a:p>
                      <a:r>
                        <a:rPr lang="en-US" dirty="0">
                          <a:solidFill>
                            <a:schemeClr val="accent1">
                              <a:lumMod val="50000"/>
                            </a:schemeClr>
                          </a:solidFill>
                        </a:rPr>
                        <a:t>Week of June 15, 2026</a:t>
                      </a:r>
                    </a:p>
                  </a:txBody>
                  <a:tcPr/>
                </a:tc>
                <a:extLst>
                  <a:ext uri="{0D108BD9-81ED-4DB2-BD59-A6C34878D82A}">
                    <a16:rowId xmlns:a16="http://schemas.microsoft.com/office/drawing/2014/main" val="2982141458"/>
                  </a:ext>
                </a:extLst>
              </a:tr>
              <a:tr h="370840">
                <a:tc>
                  <a:txBody>
                    <a:bodyPr/>
                    <a:lstStyle/>
                    <a:p>
                      <a:r>
                        <a:rPr lang="en-US" dirty="0">
                          <a:solidFill>
                            <a:schemeClr val="accent1">
                              <a:lumMod val="50000"/>
                            </a:schemeClr>
                          </a:solidFill>
                        </a:rPr>
                        <a:t>RFA Due Date</a:t>
                      </a:r>
                    </a:p>
                  </a:txBody>
                  <a:tcPr/>
                </a:tc>
                <a:tc>
                  <a:txBody>
                    <a:bodyPr/>
                    <a:lstStyle/>
                    <a:p>
                      <a:r>
                        <a:rPr lang="en-US" dirty="0">
                          <a:solidFill>
                            <a:schemeClr val="accent1">
                              <a:lumMod val="50000"/>
                            </a:schemeClr>
                          </a:solidFill>
                        </a:rPr>
                        <a:t>June 25, 2026, at 3:00 p.m.</a:t>
                      </a:r>
                    </a:p>
                  </a:txBody>
                  <a:tcPr/>
                </a:tc>
                <a:extLst>
                  <a:ext uri="{0D108BD9-81ED-4DB2-BD59-A6C34878D82A}">
                    <a16:rowId xmlns:a16="http://schemas.microsoft.com/office/drawing/2014/main" val="3363710739"/>
                  </a:ext>
                </a:extLst>
              </a:tr>
              <a:tr h="370840">
                <a:tc>
                  <a:txBody>
                    <a:bodyPr/>
                    <a:lstStyle/>
                    <a:p>
                      <a:r>
                        <a:rPr lang="en-US" dirty="0">
                          <a:solidFill>
                            <a:schemeClr val="accent1">
                              <a:lumMod val="50000"/>
                            </a:schemeClr>
                          </a:solidFill>
                        </a:rPr>
                        <a:t>Anticipated Applicant Notification</a:t>
                      </a:r>
                    </a:p>
                  </a:txBody>
                  <a:tcPr/>
                </a:tc>
                <a:tc>
                  <a:txBody>
                    <a:bodyPr/>
                    <a:lstStyle/>
                    <a:p>
                      <a:r>
                        <a:rPr lang="en-US" dirty="0">
                          <a:solidFill>
                            <a:schemeClr val="accent1">
                              <a:lumMod val="50000"/>
                            </a:schemeClr>
                          </a:solidFill>
                        </a:rPr>
                        <a:t>July 2026</a:t>
                      </a:r>
                    </a:p>
                  </a:txBody>
                  <a:tcPr/>
                </a:tc>
                <a:extLst>
                  <a:ext uri="{0D108BD9-81ED-4DB2-BD59-A6C34878D82A}">
                    <a16:rowId xmlns:a16="http://schemas.microsoft.com/office/drawing/2014/main" val="4058214841"/>
                  </a:ext>
                </a:extLst>
              </a:tr>
            </a:tbl>
          </a:graphicData>
        </a:graphic>
      </p:graphicFrame>
    </p:spTree>
    <p:extLst>
      <p:ext uri="{BB962C8B-B14F-4D97-AF65-F5344CB8AC3E}">
        <p14:creationId xmlns:p14="http://schemas.microsoft.com/office/powerpoint/2010/main" val="1742798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E6868-A9F8-A731-DF2F-355DBBA995B8}"/>
              </a:ext>
            </a:extLst>
          </p:cNvPr>
          <p:cNvSpPr>
            <a:spLocks noGrp="1"/>
          </p:cNvSpPr>
          <p:nvPr>
            <p:ph type="title"/>
          </p:nvPr>
        </p:nvSpPr>
        <p:spPr/>
        <p:txBody>
          <a:bodyPr/>
          <a:lstStyle/>
          <a:p>
            <a:r>
              <a:rPr lang="en-US" dirty="0"/>
              <a:t>Preparation</a:t>
            </a:r>
          </a:p>
        </p:txBody>
      </p:sp>
      <p:sp>
        <p:nvSpPr>
          <p:cNvPr id="3" name="Content Placeholder 2">
            <a:extLst>
              <a:ext uri="{FF2B5EF4-FFF2-40B4-BE49-F238E27FC236}">
                <a16:creationId xmlns:a16="http://schemas.microsoft.com/office/drawing/2014/main" id="{6E981896-09A7-715F-B322-5622EB046BF6}"/>
              </a:ext>
            </a:extLst>
          </p:cNvPr>
          <p:cNvSpPr>
            <a:spLocks noGrp="1"/>
          </p:cNvSpPr>
          <p:nvPr>
            <p:ph idx="1"/>
          </p:nvPr>
        </p:nvSpPr>
        <p:spPr/>
        <p:txBody>
          <a:bodyPr/>
          <a:lstStyle/>
          <a:p>
            <a:r>
              <a:rPr lang="en-US" dirty="0"/>
              <a:t>Use the </a:t>
            </a:r>
            <a:r>
              <a:rPr lang="en-US" i="1" dirty="0"/>
              <a:t>Contracted Slots Policies, Guidance and Clarification </a:t>
            </a:r>
            <a:r>
              <a:rPr lang="en-US" dirty="0"/>
              <a:t>document and the </a:t>
            </a:r>
            <a:r>
              <a:rPr lang="en-US" i="1" dirty="0"/>
              <a:t>Contracted Slots Fiscal Supplement</a:t>
            </a:r>
            <a:r>
              <a:rPr lang="en-US" dirty="0"/>
              <a:t> to prepare the application. </a:t>
            </a:r>
          </a:p>
          <a:p>
            <a:r>
              <a:rPr lang="en-US" dirty="0"/>
              <a:t>Contracted Slots documents and resources can be located at </a:t>
            </a:r>
            <a:r>
              <a:rPr lang="en-US" dirty="0">
                <a:hlinkClick r:id="rId2"/>
              </a:rPr>
              <a:t>Contracted Slots (CS) - The Pennsylvania Key</a:t>
            </a:r>
            <a:endParaRPr lang="en-US" dirty="0"/>
          </a:p>
          <a:p>
            <a:pPr marL="0" indent="0">
              <a:buNone/>
            </a:pPr>
            <a:endParaRPr lang="en-US" dirty="0"/>
          </a:p>
        </p:txBody>
      </p:sp>
    </p:spTree>
    <p:extLst>
      <p:ext uri="{BB962C8B-B14F-4D97-AF65-F5344CB8AC3E}">
        <p14:creationId xmlns:p14="http://schemas.microsoft.com/office/powerpoint/2010/main" val="2436130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064DC-CE24-8D2B-B797-13659FB0DAB7}"/>
              </a:ext>
            </a:extLst>
          </p:cNvPr>
          <p:cNvSpPr>
            <a:spLocks noGrp="1"/>
          </p:cNvSpPr>
          <p:nvPr>
            <p:ph type="title"/>
          </p:nvPr>
        </p:nvSpPr>
        <p:spPr/>
        <p:txBody>
          <a:bodyPr/>
          <a:lstStyle/>
          <a:p>
            <a:r>
              <a:rPr lang="en-US" dirty="0"/>
              <a:t>Application Process</a:t>
            </a:r>
          </a:p>
        </p:txBody>
      </p:sp>
      <p:sp>
        <p:nvSpPr>
          <p:cNvPr id="3" name="Content Placeholder 2">
            <a:extLst>
              <a:ext uri="{FF2B5EF4-FFF2-40B4-BE49-F238E27FC236}">
                <a16:creationId xmlns:a16="http://schemas.microsoft.com/office/drawing/2014/main" id="{59CD9154-C4F3-0296-B343-69CA6255C1BC}"/>
              </a:ext>
            </a:extLst>
          </p:cNvPr>
          <p:cNvSpPr>
            <a:spLocks noGrp="1"/>
          </p:cNvSpPr>
          <p:nvPr>
            <p:ph idx="1"/>
          </p:nvPr>
        </p:nvSpPr>
        <p:spPr/>
        <p:txBody>
          <a:bodyPr>
            <a:normAutofit fontScale="92500" lnSpcReduction="10000"/>
          </a:bodyPr>
          <a:lstStyle/>
          <a:p>
            <a:r>
              <a:rPr lang="en-US" dirty="0"/>
              <a:t>Application Contact</a:t>
            </a:r>
          </a:p>
          <a:p>
            <a:pPr marL="0" marR="0" indent="0">
              <a:spcBef>
                <a:spcPts val="0"/>
              </a:spcBef>
              <a:spcAft>
                <a:spcPts val="0"/>
              </a:spcAft>
              <a:buNone/>
            </a:pPr>
            <a:endParaRPr lang="en-US" sz="2800" b="1" kern="100" cap="small" dirty="0">
              <a:effectLst/>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800" b="1" kern="100" cap="small" dirty="0">
                <a:effectLst/>
                <a:ea typeface="Times New Roman" panose="02020603050405020304" pitchFamily="18" charset="0"/>
                <a:cs typeface="Times New Roman" panose="02020603050405020304" pitchFamily="18" charset="0"/>
              </a:rPr>
              <a:t>Megan Penson, M.Ed.</a:t>
            </a:r>
            <a:endParaRPr lang="en-US" sz="2800" kern="100" dirty="0">
              <a:effectLst/>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800" kern="100" cap="small" dirty="0">
                <a:effectLst/>
                <a:ea typeface="Times New Roman" panose="02020603050405020304" pitchFamily="18" charset="0"/>
                <a:cs typeface="Times New Roman" panose="02020603050405020304" pitchFamily="18" charset="0"/>
              </a:rPr>
              <a:t>Assistant Director of Early Childhood Education Programs</a:t>
            </a:r>
            <a:endParaRPr lang="en-US" sz="2800" kern="100" dirty="0">
              <a:effectLst/>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800" kern="0" dirty="0">
                <a:solidFill>
                  <a:srgbClr val="323130"/>
                </a:solidFill>
                <a:effectLst/>
                <a:ea typeface="Times New Roman" panose="02020603050405020304" pitchFamily="18" charset="0"/>
                <a:cs typeface="Times New Roman" panose="02020603050405020304" pitchFamily="18" charset="0"/>
              </a:rPr>
              <a:t>717-992-0760  | </a:t>
            </a:r>
            <a:r>
              <a:rPr lang="en-US" sz="2800" u="sng" kern="0" dirty="0">
                <a:solidFill>
                  <a:srgbClr val="323130"/>
                </a:solidFill>
                <a:effectLst/>
                <a:ea typeface="Times New Roman" panose="02020603050405020304" pitchFamily="18" charset="0"/>
                <a:cs typeface="Times New Roman" panose="02020603050405020304" pitchFamily="18" charset="0"/>
                <a:hlinkClick r:id="rId2"/>
              </a:rPr>
              <a:t>megpen@pakeys.org</a:t>
            </a:r>
            <a:endParaRPr lang="en-US" sz="2800" kern="100" dirty="0">
              <a:effectLst/>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800" kern="100" dirty="0">
                <a:effectLst/>
                <a:ea typeface="Times New Roman" panose="02020603050405020304" pitchFamily="18" charset="0"/>
                <a:cs typeface="Times New Roman" panose="02020603050405020304" pitchFamily="18" charset="0"/>
              </a:rPr>
              <a:t> </a:t>
            </a:r>
          </a:p>
          <a:p>
            <a:pPr marL="0" marR="0" indent="0">
              <a:spcBef>
                <a:spcPts val="0"/>
              </a:spcBef>
              <a:spcAft>
                <a:spcPts val="720"/>
              </a:spcAft>
              <a:buNone/>
            </a:pPr>
            <a:r>
              <a:rPr lang="en-US" sz="2800" b="1" dirty="0">
                <a:solidFill>
                  <a:srgbClr val="323130"/>
                </a:solidFill>
                <a:effectLst/>
                <a:ea typeface="Times New Roman" panose="02020603050405020304" pitchFamily="18" charset="0"/>
              </a:rPr>
              <a:t>The Pennsylvania Key | In support of the Office of Child Development and Early Learning</a:t>
            </a:r>
            <a:br>
              <a:rPr lang="en-US" sz="2800" dirty="0">
                <a:solidFill>
                  <a:srgbClr val="323130"/>
                </a:solidFill>
                <a:effectLst/>
                <a:ea typeface="Times New Roman" panose="02020603050405020304" pitchFamily="18" charset="0"/>
              </a:rPr>
            </a:br>
            <a:r>
              <a:rPr lang="en-US" sz="2800" dirty="0">
                <a:solidFill>
                  <a:srgbClr val="323130"/>
                </a:solidFill>
                <a:effectLst/>
                <a:ea typeface="Times New Roman" panose="02020603050405020304" pitchFamily="18" charset="0"/>
              </a:rPr>
              <a:t>200 North 3rd Street, 2nd Floor</a:t>
            </a:r>
            <a:br>
              <a:rPr lang="en-US" sz="2800" dirty="0">
                <a:solidFill>
                  <a:srgbClr val="323130"/>
                </a:solidFill>
                <a:effectLst/>
                <a:ea typeface="Times New Roman" panose="02020603050405020304" pitchFamily="18" charset="0"/>
              </a:rPr>
            </a:br>
            <a:r>
              <a:rPr lang="en-US" sz="2800" dirty="0">
                <a:solidFill>
                  <a:srgbClr val="323130"/>
                </a:solidFill>
                <a:effectLst/>
                <a:ea typeface="Times New Roman" panose="02020603050405020304" pitchFamily="18" charset="0"/>
              </a:rPr>
              <a:t>Harrisburg, PA 17101</a:t>
            </a:r>
            <a:br>
              <a:rPr lang="en-US" sz="2800" dirty="0">
                <a:solidFill>
                  <a:srgbClr val="323130"/>
                </a:solidFill>
                <a:effectLst/>
                <a:ea typeface="Times New Roman" panose="02020603050405020304" pitchFamily="18" charset="0"/>
              </a:rPr>
            </a:br>
            <a:r>
              <a:rPr lang="en-US" sz="2800" dirty="0">
                <a:solidFill>
                  <a:srgbClr val="323130"/>
                </a:solidFill>
                <a:effectLst/>
                <a:ea typeface="Times New Roman" panose="02020603050405020304" pitchFamily="18" charset="0"/>
              </a:rPr>
              <a:t>1-844-569-7253 | </a:t>
            </a:r>
            <a:r>
              <a:rPr lang="en-US" sz="2800" u="sng" dirty="0">
                <a:solidFill>
                  <a:srgbClr val="03787C"/>
                </a:solidFill>
                <a:effectLst/>
                <a:ea typeface="Times New Roman" panose="02020603050405020304" pitchFamily="18" charset="0"/>
                <a:hlinkClick r:id="rId3"/>
              </a:rPr>
              <a:t>The Pennsylvania Key Website</a:t>
            </a:r>
            <a:endParaRPr lang="en-US" sz="2800" dirty="0">
              <a:effectLst/>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37386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39704-DB62-758E-38D3-F7BF454EA2BD}"/>
              </a:ext>
            </a:extLst>
          </p:cNvPr>
          <p:cNvSpPr>
            <a:spLocks noGrp="1"/>
          </p:cNvSpPr>
          <p:nvPr>
            <p:ph type="title"/>
          </p:nvPr>
        </p:nvSpPr>
        <p:spPr/>
        <p:txBody>
          <a:bodyPr/>
          <a:lstStyle/>
          <a:p>
            <a:r>
              <a:rPr lang="en-US" dirty="0"/>
              <a:t>Application Process</a:t>
            </a:r>
          </a:p>
        </p:txBody>
      </p:sp>
      <p:sp>
        <p:nvSpPr>
          <p:cNvPr id="3" name="Content Placeholder 2">
            <a:extLst>
              <a:ext uri="{FF2B5EF4-FFF2-40B4-BE49-F238E27FC236}">
                <a16:creationId xmlns:a16="http://schemas.microsoft.com/office/drawing/2014/main" id="{19B6BEEF-4B2B-D760-680F-AEA259EA227A}"/>
              </a:ext>
            </a:extLst>
          </p:cNvPr>
          <p:cNvSpPr>
            <a:spLocks noGrp="1"/>
          </p:cNvSpPr>
          <p:nvPr>
            <p:ph idx="1"/>
          </p:nvPr>
        </p:nvSpPr>
        <p:spPr/>
        <p:txBody>
          <a:bodyPr/>
          <a:lstStyle/>
          <a:p>
            <a:r>
              <a:rPr lang="en-US" dirty="0"/>
              <a:t>All questions regarding this RFA process should be directed to the Application Contact ONLY, by sending an email to </a:t>
            </a:r>
            <a:r>
              <a:rPr lang="en-US" u="sng" kern="0" dirty="0">
                <a:solidFill>
                  <a:srgbClr val="323130"/>
                </a:solidFill>
                <a:ea typeface="Times New Roman" panose="02020603050405020304" pitchFamily="18" charset="0"/>
                <a:cs typeface="Times New Roman" panose="02020603050405020304" pitchFamily="18" charset="0"/>
                <a:hlinkClick r:id="rId2"/>
              </a:rPr>
              <a:t>megpen@pakeys.org</a:t>
            </a:r>
            <a:endParaRPr lang="en-US" dirty="0"/>
          </a:p>
          <a:p>
            <a:r>
              <a:rPr lang="en-US" dirty="0"/>
              <a:t>Questions must be submitted by June 12, 2026.</a:t>
            </a:r>
          </a:p>
          <a:p>
            <a:pPr marL="0" indent="0">
              <a:buNone/>
            </a:pPr>
            <a:endParaRPr lang="en-US" dirty="0"/>
          </a:p>
        </p:txBody>
      </p:sp>
    </p:spTree>
    <p:extLst>
      <p:ext uri="{BB962C8B-B14F-4D97-AF65-F5344CB8AC3E}">
        <p14:creationId xmlns:p14="http://schemas.microsoft.com/office/powerpoint/2010/main" val="3008607986"/>
      </p:ext>
    </p:extLst>
  </p:cSld>
  <p:clrMapOvr>
    <a:masterClrMapping/>
  </p:clrMapOvr>
</p:sld>
</file>

<file path=ppt/theme/theme1.xml><?xml version="1.0" encoding="utf-8"?>
<a:theme xmlns:a="http://schemas.openxmlformats.org/drawingml/2006/main" name="Office Theme">
  <a:themeElements>
    <a:clrScheme name="#37c1cc">
      <a:dk1>
        <a:sysClr val="windowText" lastClr="000000"/>
      </a:dk1>
      <a:lt1>
        <a:sysClr val="window" lastClr="FFFFFF"/>
      </a:lt1>
      <a:dk2>
        <a:srgbClr val="44546A"/>
      </a:dk2>
      <a:lt2>
        <a:srgbClr val="E7E6E6"/>
      </a:lt2>
      <a:accent1>
        <a:srgbClr val="37C1CC"/>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TotalTime>
  <Words>3099</Words>
  <Application>Microsoft Office PowerPoint</Application>
  <PresentationFormat>On-screen Show (4:3)</PresentationFormat>
  <Paragraphs>191</Paragraphs>
  <Slides>44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Aptos</vt:lpstr>
      <vt:lpstr>Arial</vt:lpstr>
      <vt:lpstr>Calibri</vt:lpstr>
      <vt:lpstr>Calibri Light</vt:lpstr>
      <vt:lpstr>Times New Roman</vt:lpstr>
      <vt:lpstr>Office Theme</vt:lpstr>
      <vt:lpstr>Welcome.</vt:lpstr>
      <vt:lpstr>Contracted Slots Request for Applications (RFA) Application Guidance</vt:lpstr>
      <vt:lpstr>Contracted Slots-Infant Toddler (CS-IT)</vt:lpstr>
      <vt:lpstr>Contracted Slots-Infant Toddler (CS-IT)</vt:lpstr>
      <vt:lpstr>Request for Applications</vt:lpstr>
      <vt:lpstr>Calendar of Events</vt:lpstr>
      <vt:lpstr>Preparation</vt:lpstr>
      <vt:lpstr>Application Process</vt:lpstr>
      <vt:lpstr>Application Process</vt:lpstr>
      <vt:lpstr>Application Submission</vt:lpstr>
      <vt:lpstr>Application Deadline</vt:lpstr>
      <vt:lpstr>Scope and Use of Funds</vt:lpstr>
      <vt:lpstr>Application Review</vt:lpstr>
      <vt:lpstr>Application Rubric</vt:lpstr>
      <vt:lpstr>General Information</vt:lpstr>
      <vt:lpstr>Legal Name of Applicant Agency</vt:lpstr>
      <vt:lpstr>MPI Number</vt:lpstr>
      <vt:lpstr>Tax ID or Federal ID Number</vt:lpstr>
      <vt:lpstr>Address of Applicant Agency</vt:lpstr>
      <vt:lpstr>Contact Information</vt:lpstr>
      <vt:lpstr>Grant Structure</vt:lpstr>
      <vt:lpstr>Grant Structure-Locations</vt:lpstr>
      <vt:lpstr>Applicant Provider Type Verification</vt:lpstr>
      <vt:lpstr>Program Description/Work Statement</vt:lpstr>
      <vt:lpstr>Program History</vt:lpstr>
      <vt:lpstr>Program History</vt:lpstr>
      <vt:lpstr>Partnership and Collaboration</vt:lpstr>
      <vt:lpstr>Partnership and Collaboration: Early Intervention</vt:lpstr>
      <vt:lpstr>Partnership and Collaboration: Early Head Start/Head Start</vt:lpstr>
      <vt:lpstr>Program Implementation</vt:lpstr>
      <vt:lpstr>Program Implementation: Continuity of Care</vt:lpstr>
      <vt:lpstr>Program Implementation: Curriculum Model</vt:lpstr>
      <vt:lpstr>Program Implementation: Family Engagement</vt:lpstr>
      <vt:lpstr>Program Implementation: Comprehensive Services</vt:lpstr>
      <vt:lpstr>Program Implementation: Transition Planning</vt:lpstr>
      <vt:lpstr>Program Implementation: Classroom Configuration</vt:lpstr>
      <vt:lpstr>Staffing</vt:lpstr>
      <vt:lpstr>Staffing </vt:lpstr>
      <vt:lpstr>Staffing</vt:lpstr>
      <vt:lpstr>Provider Assurances</vt:lpstr>
      <vt:lpstr>Funding Distribution and Notification</vt:lpstr>
      <vt:lpstr>Time Period</vt:lpstr>
      <vt:lpstr>Reporting and Monitoring</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Hall</dc:creator>
  <cp:lastModifiedBy>Kelsey O'Brien</cp:lastModifiedBy>
  <cp:revision>9</cp:revision>
  <dcterms:created xsi:type="dcterms:W3CDTF">2021-03-22T15:45:27Z</dcterms:created>
  <dcterms:modified xsi:type="dcterms:W3CDTF">2026-06-03T14:23:37Z</dcterms:modified>
</cp:coreProperties>
</file>