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4"/>
  </p:sldMasterIdLst>
  <p:notesMasterIdLst>
    <p:notesMasterId r:id="rId30"/>
  </p:notesMasterIdLst>
  <p:handoutMasterIdLst>
    <p:handoutMasterId r:id="rId31"/>
  </p:handoutMasterIdLst>
  <p:sldIdLst>
    <p:sldId id="1504" r:id="rId5"/>
    <p:sldId id="1485" r:id="rId6"/>
    <p:sldId id="1506" r:id="rId7"/>
    <p:sldId id="1530" r:id="rId8"/>
    <p:sldId id="1508" r:id="rId9"/>
    <p:sldId id="1509" r:id="rId10"/>
    <p:sldId id="1510" r:id="rId11"/>
    <p:sldId id="1511" r:id="rId12"/>
    <p:sldId id="1512" r:id="rId13"/>
    <p:sldId id="1513" r:id="rId14"/>
    <p:sldId id="1514" r:id="rId15"/>
    <p:sldId id="1515" r:id="rId16"/>
    <p:sldId id="1516" r:id="rId17"/>
    <p:sldId id="1517" r:id="rId18"/>
    <p:sldId id="1529" r:id="rId19"/>
    <p:sldId id="1519" r:id="rId20"/>
    <p:sldId id="1520" r:id="rId21"/>
    <p:sldId id="1521" r:id="rId22"/>
    <p:sldId id="1524" r:id="rId23"/>
    <p:sldId id="1518" r:id="rId24"/>
    <p:sldId id="1523" r:id="rId25"/>
    <p:sldId id="1525" r:id="rId26"/>
    <p:sldId id="1526" r:id="rId27"/>
    <p:sldId id="1527" r:id="rId28"/>
    <p:sldId id="1528" r:id="rId29"/>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457200" rtl="0" eaLnBrk="1" latinLnBrk="0" hangingPunct="1">
      <a:defRPr sz="2400" kern="1200">
        <a:solidFill>
          <a:schemeClr val="tx1"/>
        </a:solidFill>
        <a:latin typeface="Arial" charset="0"/>
        <a:ea typeface="Arial" charset="0"/>
        <a:cs typeface="Arial" charset="0"/>
      </a:defRPr>
    </a:lvl6pPr>
    <a:lvl7pPr marL="2743200" algn="l" defTabSz="457200" rtl="0" eaLnBrk="1" latinLnBrk="0" hangingPunct="1">
      <a:defRPr sz="2400" kern="1200">
        <a:solidFill>
          <a:schemeClr val="tx1"/>
        </a:solidFill>
        <a:latin typeface="Arial" charset="0"/>
        <a:ea typeface="Arial" charset="0"/>
        <a:cs typeface="Arial" charset="0"/>
      </a:defRPr>
    </a:lvl7pPr>
    <a:lvl8pPr marL="3200400" algn="l" defTabSz="457200" rtl="0" eaLnBrk="1" latinLnBrk="0" hangingPunct="1">
      <a:defRPr sz="2400" kern="1200">
        <a:solidFill>
          <a:schemeClr val="tx1"/>
        </a:solidFill>
        <a:latin typeface="Arial" charset="0"/>
        <a:ea typeface="Arial" charset="0"/>
        <a:cs typeface="Arial" charset="0"/>
      </a:defRPr>
    </a:lvl8pPr>
    <a:lvl9pPr marL="3657600" algn="l" defTabSz="457200" rtl="0" eaLnBrk="1" latinLnBrk="0" hangingPunct="1">
      <a:defRPr sz="2400"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3504">
          <p15:clr>
            <a:srgbClr val="A4A3A4"/>
          </p15:clr>
        </p15:guide>
        <p15:guide id="2" pos="336">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formation Technology Services" initials="IT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00FF80"/>
    <a:srgbClr val="FF0000"/>
    <a:srgbClr val="080808"/>
    <a:srgbClr val="FF0066"/>
    <a:srgbClr val="A50021"/>
    <a:srgbClr val="66FF33"/>
    <a:srgbClr val="00E6E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96078" autoAdjust="0"/>
  </p:normalViewPr>
  <p:slideViewPr>
    <p:cSldViewPr>
      <p:cViewPr>
        <p:scale>
          <a:sx n="70" d="100"/>
          <a:sy n="70" d="100"/>
        </p:scale>
        <p:origin x="1986" y="558"/>
      </p:cViewPr>
      <p:guideLst>
        <p:guide orient="horz" pos="3504"/>
        <p:guide pos="336"/>
      </p:guideLst>
    </p:cSldViewPr>
  </p:slideViewPr>
  <p:outlineViewPr>
    <p:cViewPr>
      <p:scale>
        <a:sx n="33" d="100"/>
        <a:sy n="33" d="100"/>
      </p:scale>
      <p:origin x="0" y="582"/>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2" d="100"/>
          <a:sy n="52" d="100"/>
        </p:scale>
        <p:origin x="-2856" y="-10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BE462-BE45-9A4C-BB79-65522F6D7F06}" type="doc">
      <dgm:prSet loTypeId="urn:microsoft.com/office/officeart/2005/8/layout/bList2#2" loCatId="list" qsTypeId="urn:microsoft.com/office/officeart/2005/8/quickstyle/simple4" qsCatId="simple" csTypeId="urn:microsoft.com/office/officeart/2005/8/colors/accent1_2" csCatId="accent1" phldr="1"/>
      <dgm:spPr/>
    </dgm:pt>
    <dgm:pt modelId="{40AF8D6C-F261-394D-90A5-B0AE3E0F53AD}">
      <dgm:prSet phldrT="[Text]" custT="1"/>
      <dgm:spPr>
        <a:solidFill>
          <a:schemeClr val="accent6">
            <a:alpha val="70000"/>
          </a:schemeClr>
        </a:solidFill>
      </dgm:spPr>
      <dgm:t>
        <a:bodyPr/>
        <a:lstStyle/>
        <a:p>
          <a:r>
            <a:rPr lang="en-US" sz="1500" b="1" dirty="0" smtClean="0">
              <a:latin typeface="Calibri"/>
              <a:cs typeface="Calibri"/>
            </a:rPr>
            <a:t>Bureau of Early Intervention Services</a:t>
          </a:r>
          <a:endParaRPr lang="en-US" sz="1500" b="1" dirty="0">
            <a:latin typeface="Calibri"/>
            <a:cs typeface="Calibri"/>
          </a:endParaRPr>
        </a:p>
      </dgm:t>
    </dgm:pt>
    <dgm:pt modelId="{E3712CC1-6350-D645-BE19-6E9B64F96EED}" type="parTrans" cxnId="{851BF912-78F9-BD4E-90F1-4AE7A3ED582D}">
      <dgm:prSet/>
      <dgm:spPr/>
      <dgm:t>
        <a:bodyPr/>
        <a:lstStyle/>
        <a:p>
          <a:endParaRPr lang="en-US"/>
        </a:p>
      </dgm:t>
    </dgm:pt>
    <dgm:pt modelId="{F99A488B-A8FC-7E49-AC52-8EC47AF8F55B}" type="sibTrans" cxnId="{851BF912-78F9-BD4E-90F1-4AE7A3ED582D}">
      <dgm:prSet/>
      <dgm:spPr/>
      <dgm:t>
        <a:bodyPr/>
        <a:lstStyle/>
        <a:p>
          <a:endParaRPr lang="en-US"/>
        </a:p>
      </dgm:t>
    </dgm:pt>
    <dgm:pt modelId="{26721DE2-24F8-A54D-8CD5-D0C76C2153B7}">
      <dgm:prSet phldrT="[Text]" custT="1"/>
      <dgm:spPr>
        <a:solidFill>
          <a:schemeClr val="accent6">
            <a:alpha val="70000"/>
          </a:schemeClr>
        </a:solidFill>
      </dgm:spPr>
      <dgm:t>
        <a:bodyPr/>
        <a:lstStyle/>
        <a:p>
          <a:r>
            <a:rPr lang="en-US" sz="1500" b="1" dirty="0" smtClean="0">
              <a:latin typeface="Calibri"/>
              <a:cs typeface="Calibri"/>
            </a:rPr>
            <a:t>Bureau of Early Learning Services</a:t>
          </a:r>
          <a:endParaRPr lang="en-US" sz="1500" b="1" dirty="0">
            <a:latin typeface="Calibri"/>
            <a:cs typeface="Calibri"/>
          </a:endParaRPr>
        </a:p>
      </dgm:t>
    </dgm:pt>
    <dgm:pt modelId="{FA1A2738-522A-3B46-96E2-40E3CBDE4255}" type="parTrans" cxnId="{11C79381-CDF8-4D4A-8B39-3E7C73935EE5}">
      <dgm:prSet/>
      <dgm:spPr/>
      <dgm:t>
        <a:bodyPr/>
        <a:lstStyle/>
        <a:p>
          <a:endParaRPr lang="en-US"/>
        </a:p>
      </dgm:t>
    </dgm:pt>
    <dgm:pt modelId="{4847CDB9-A4AD-5847-8A95-D8CDB55AB92F}" type="sibTrans" cxnId="{11C79381-CDF8-4D4A-8B39-3E7C73935EE5}">
      <dgm:prSet/>
      <dgm:spPr/>
      <dgm:t>
        <a:bodyPr/>
        <a:lstStyle/>
        <a:p>
          <a:endParaRPr lang="en-US"/>
        </a:p>
      </dgm:t>
    </dgm:pt>
    <dgm:pt modelId="{56BC8F83-B326-C64C-A20C-CF00888AC912}">
      <dgm:prSet phldrT="[Text]" custT="1"/>
      <dgm:spPr>
        <a:solidFill>
          <a:schemeClr val="accent6">
            <a:alpha val="70000"/>
          </a:schemeClr>
        </a:solidFill>
      </dgm:spPr>
      <dgm:t>
        <a:bodyPr/>
        <a:lstStyle/>
        <a:p>
          <a:r>
            <a:rPr lang="en-US" sz="1500" b="1" dirty="0" smtClean="0">
              <a:latin typeface="Calibri"/>
              <a:cs typeface="Calibri"/>
            </a:rPr>
            <a:t>Bureau of Certification Services</a:t>
          </a:r>
        </a:p>
      </dgm:t>
    </dgm:pt>
    <dgm:pt modelId="{A19B4419-9A7C-954E-9C5A-5C48D6D66D2E}" type="sibTrans" cxnId="{0382C431-1D19-CA44-A83D-8E4594AE9A2A}">
      <dgm:prSet/>
      <dgm:spPr/>
      <dgm:t>
        <a:bodyPr/>
        <a:lstStyle/>
        <a:p>
          <a:endParaRPr lang="en-US"/>
        </a:p>
      </dgm:t>
    </dgm:pt>
    <dgm:pt modelId="{6D465520-A65A-224A-A16F-F28C688EBF1B}" type="parTrans" cxnId="{0382C431-1D19-CA44-A83D-8E4594AE9A2A}">
      <dgm:prSet/>
      <dgm:spPr/>
      <dgm:t>
        <a:bodyPr/>
        <a:lstStyle/>
        <a:p>
          <a:endParaRPr lang="en-US"/>
        </a:p>
      </dgm:t>
    </dgm:pt>
    <dgm:pt modelId="{B81D50E4-674F-AD4C-9E15-9393AEC0C71B}">
      <dgm:prSet phldrT="[Text]" custT="1"/>
      <dgm:spPr>
        <a:solidFill>
          <a:schemeClr val="accent6">
            <a:alpha val="70000"/>
          </a:schemeClr>
        </a:solidFill>
      </dgm:spPr>
      <dgm:t>
        <a:bodyPr/>
        <a:lstStyle/>
        <a:p>
          <a:r>
            <a:rPr lang="en-US" sz="1500" b="1" dirty="0" smtClean="0">
              <a:latin typeface="Calibri"/>
              <a:cs typeface="Calibri"/>
            </a:rPr>
            <a:t>Bureau of Subsidized Child Care Services</a:t>
          </a:r>
        </a:p>
      </dgm:t>
    </dgm:pt>
    <dgm:pt modelId="{51BD2C30-BF3E-A343-8455-B98360C2AFE3}" type="parTrans" cxnId="{71AA25E1-6E15-8647-9B01-7F77177AA446}">
      <dgm:prSet/>
      <dgm:spPr/>
      <dgm:t>
        <a:bodyPr/>
        <a:lstStyle/>
        <a:p>
          <a:endParaRPr lang="en-US"/>
        </a:p>
      </dgm:t>
    </dgm:pt>
    <dgm:pt modelId="{D2527D8B-95BD-784F-9EC5-13311B3154CF}" type="sibTrans" cxnId="{71AA25E1-6E15-8647-9B01-7F77177AA446}">
      <dgm:prSet/>
      <dgm:spPr/>
      <dgm:t>
        <a:bodyPr/>
        <a:lstStyle/>
        <a:p>
          <a:endParaRPr lang="en-US"/>
        </a:p>
      </dgm:t>
    </dgm:pt>
    <dgm:pt modelId="{FF3DA15B-0D32-B74C-8F8A-DBE93DD2D351}">
      <dgm:prSet custT="1"/>
      <dgm:spPr/>
      <dgm:t>
        <a:bodyPr lIns="9144" tIns="18288" rIns="9144"/>
        <a:lstStyle/>
        <a:p>
          <a:r>
            <a:rPr lang="en-US" sz="1600" b="1" spc="-100" baseline="0" dirty="0" smtClean="0">
              <a:solidFill>
                <a:schemeClr val="tx1">
                  <a:lumMod val="85000"/>
                  <a:lumOff val="15000"/>
                </a:schemeClr>
              </a:solidFill>
              <a:latin typeface="Calibri"/>
              <a:cs typeface="Calibri"/>
            </a:rPr>
            <a:t>Responsibilities:  </a:t>
          </a:r>
          <a:r>
            <a:rPr lang="en-US" sz="1600" spc="-100" baseline="0" dirty="0" smtClean="0">
              <a:solidFill>
                <a:schemeClr val="tx1">
                  <a:lumMod val="85000"/>
                  <a:lumOff val="15000"/>
                </a:schemeClr>
              </a:solidFill>
              <a:latin typeface="Calibri"/>
              <a:cs typeface="Calibri"/>
            </a:rPr>
            <a:t>Certifies and inspects all child care centers and group homes and registers and inspects family child care homes.</a:t>
          </a:r>
          <a:endParaRPr lang="en-US" sz="1600" spc="-100" baseline="0" dirty="0">
            <a:solidFill>
              <a:schemeClr val="tx1">
                <a:lumMod val="85000"/>
                <a:lumOff val="15000"/>
              </a:schemeClr>
            </a:solidFill>
            <a:latin typeface="Calibri"/>
            <a:cs typeface="Calibri"/>
          </a:endParaRPr>
        </a:p>
      </dgm:t>
    </dgm:pt>
    <dgm:pt modelId="{68916436-98D2-6B4C-BDE5-F0CB3E07C61A}" type="parTrans" cxnId="{A882C857-4C71-2A4E-8046-33BDCB6EC0C3}">
      <dgm:prSet/>
      <dgm:spPr/>
      <dgm:t>
        <a:bodyPr/>
        <a:lstStyle/>
        <a:p>
          <a:endParaRPr lang="en-US"/>
        </a:p>
      </dgm:t>
    </dgm:pt>
    <dgm:pt modelId="{7CE18F40-7FD1-EF4D-B4B9-8A8519E7CBA2}" type="sibTrans" cxnId="{A882C857-4C71-2A4E-8046-33BDCB6EC0C3}">
      <dgm:prSet/>
      <dgm:spPr/>
      <dgm:t>
        <a:bodyPr/>
        <a:lstStyle/>
        <a:p>
          <a:endParaRPr lang="en-US"/>
        </a:p>
      </dgm:t>
    </dgm:pt>
    <dgm:pt modelId="{6215B228-0828-EA46-8F32-F104F40C02AA}">
      <dgm:prSet custT="1"/>
      <dgm:spPr/>
      <dgm:t>
        <a:bodyPr lIns="9144" tIns="18288" rIns="9144"/>
        <a:lstStyle/>
        <a:p>
          <a:r>
            <a:rPr lang="en-US" sz="1600" b="1" spc="-100" baseline="0" dirty="0" smtClean="0">
              <a:solidFill>
                <a:schemeClr val="tx1">
                  <a:lumMod val="85000"/>
                  <a:lumOff val="15000"/>
                </a:schemeClr>
              </a:solidFill>
              <a:latin typeface="Calibri"/>
              <a:cs typeface="Calibri"/>
            </a:rPr>
            <a:t>Systems Used:                </a:t>
          </a:r>
          <a:r>
            <a:rPr lang="en-US" sz="1600" spc="-100" baseline="0" dirty="0" smtClean="0">
              <a:solidFill>
                <a:schemeClr val="tx1">
                  <a:lumMod val="85000"/>
                  <a:lumOff val="15000"/>
                </a:schemeClr>
              </a:solidFill>
              <a:latin typeface="Calibri"/>
              <a:cs typeface="Calibri"/>
            </a:rPr>
            <a:t>PELICAN Certification &amp; Licensing </a:t>
          </a:r>
          <a:endParaRPr lang="en-US" sz="1600" spc="-100" baseline="0" dirty="0">
            <a:solidFill>
              <a:schemeClr val="tx1">
                <a:lumMod val="85000"/>
                <a:lumOff val="15000"/>
              </a:schemeClr>
            </a:solidFill>
            <a:latin typeface="Calibri"/>
            <a:cs typeface="Calibri"/>
          </a:endParaRPr>
        </a:p>
      </dgm:t>
    </dgm:pt>
    <dgm:pt modelId="{2E805CDB-EE30-F24F-B773-67A05B02B642}" type="parTrans" cxnId="{F51B2D28-0D0B-0C4F-AA91-5DC74BA4484E}">
      <dgm:prSet/>
      <dgm:spPr/>
      <dgm:t>
        <a:bodyPr/>
        <a:lstStyle/>
        <a:p>
          <a:endParaRPr lang="en-US"/>
        </a:p>
      </dgm:t>
    </dgm:pt>
    <dgm:pt modelId="{CC7AF2AF-E718-1D49-B509-2D90BEE806BA}" type="sibTrans" cxnId="{F51B2D28-0D0B-0C4F-AA91-5DC74BA4484E}">
      <dgm:prSet/>
      <dgm:spPr/>
      <dgm:t>
        <a:bodyPr/>
        <a:lstStyle/>
        <a:p>
          <a:endParaRPr lang="en-US"/>
        </a:p>
      </dgm:t>
    </dgm:pt>
    <dgm:pt modelId="{1DEBAEF6-955A-294F-8628-0E4E4A936F06}">
      <dgm:prSet custT="1"/>
      <dgm:spPr/>
      <dgm:t>
        <a:bodyPr lIns="9144" tIns="18288" rIns="9144"/>
        <a:lstStyle/>
        <a:p>
          <a:endParaRPr lang="en-US" sz="1600" spc="-100" baseline="0" dirty="0">
            <a:solidFill>
              <a:schemeClr val="tx1">
                <a:lumMod val="85000"/>
                <a:lumOff val="15000"/>
              </a:schemeClr>
            </a:solidFill>
            <a:latin typeface="Calibri"/>
            <a:cs typeface="Calibri"/>
          </a:endParaRPr>
        </a:p>
      </dgm:t>
    </dgm:pt>
    <dgm:pt modelId="{2CACB01C-B9BE-5F48-A2E4-C3CC326E73F0}" type="parTrans" cxnId="{A6114A65-B927-C949-9A19-7E8B2F6A3D9B}">
      <dgm:prSet/>
      <dgm:spPr/>
      <dgm:t>
        <a:bodyPr/>
        <a:lstStyle/>
        <a:p>
          <a:endParaRPr lang="en-US"/>
        </a:p>
      </dgm:t>
    </dgm:pt>
    <dgm:pt modelId="{B4298273-F092-4D4A-90CB-C80EB05E3CC9}" type="sibTrans" cxnId="{A6114A65-B927-C949-9A19-7E8B2F6A3D9B}">
      <dgm:prSet/>
      <dgm:spPr/>
      <dgm:t>
        <a:bodyPr/>
        <a:lstStyle/>
        <a:p>
          <a:endParaRPr lang="en-US"/>
        </a:p>
      </dgm:t>
    </dgm:pt>
    <dgm:pt modelId="{E4518CC2-F75B-F643-8F08-1C2410003A80}">
      <dgm:prSet custT="1"/>
      <dgm:spPr/>
      <dgm:t>
        <a:bodyPr lIns="9144" tIns="18288" rIns="9144"/>
        <a:lstStyle/>
        <a:p>
          <a:endParaRPr lang="en-US" sz="1600" spc="-100" baseline="0" dirty="0">
            <a:solidFill>
              <a:schemeClr val="tx1">
                <a:lumMod val="85000"/>
                <a:lumOff val="15000"/>
              </a:schemeClr>
            </a:solidFill>
            <a:latin typeface="Calibri"/>
            <a:cs typeface="Calibri"/>
          </a:endParaRPr>
        </a:p>
      </dgm:t>
    </dgm:pt>
    <dgm:pt modelId="{ED89C76F-00E7-654E-AB88-6C95ABA4AE6B}" type="parTrans" cxnId="{43D99C21-E298-AC4E-83C4-FFE4B0D4F016}">
      <dgm:prSet/>
      <dgm:spPr/>
      <dgm:t>
        <a:bodyPr/>
        <a:lstStyle/>
        <a:p>
          <a:endParaRPr lang="en-US"/>
        </a:p>
      </dgm:t>
    </dgm:pt>
    <dgm:pt modelId="{C410163C-F696-0448-9D11-38C22FCEC597}" type="sibTrans" cxnId="{43D99C21-E298-AC4E-83C4-FFE4B0D4F016}">
      <dgm:prSet/>
      <dgm:spPr/>
      <dgm:t>
        <a:bodyPr/>
        <a:lstStyle/>
        <a:p>
          <a:endParaRPr lang="en-US"/>
        </a:p>
      </dgm:t>
    </dgm:pt>
    <dgm:pt modelId="{9D480E06-40C3-E342-AE3C-1038A00FA088}">
      <dgm:prSet custT="1"/>
      <dgm:spPr/>
      <dgm:t>
        <a:bodyPr lIns="9144" tIns="18288" rIns="9144"/>
        <a:lstStyle/>
        <a:p>
          <a:pPr algn="l"/>
          <a:r>
            <a:rPr lang="en-US" sz="1600" b="1" spc="-100" baseline="0" dirty="0" smtClean="0">
              <a:solidFill>
                <a:schemeClr val="tx1">
                  <a:lumMod val="85000"/>
                  <a:lumOff val="15000"/>
                </a:schemeClr>
              </a:solidFill>
              <a:latin typeface="Calibri"/>
              <a:cs typeface="Calibri"/>
            </a:rPr>
            <a:t>Responsibilities:  </a:t>
          </a:r>
          <a:r>
            <a:rPr lang="en-US" sz="1600" spc="-100" baseline="0" dirty="0" smtClean="0">
              <a:solidFill>
                <a:schemeClr val="tx1">
                  <a:lumMod val="85000"/>
                  <a:lumOff val="15000"/>
                </a:schemeClr>
              </a:solidFill>
              <a:latin typeface="Calibri"/>
              <a:cs typeface="Calibri"/>
            </a:rPr>
            <a:t>Provides parents with counseling on early learning opportunities in their communities and manages the Child Care Works program.  A statewide network of Child Care Information Service (CCIS) agencies is in place to enroll eligible families into subsidized child care.</a:t>
          </a:r>
          <a:endParaRPr lang="en-US" sz="1600" spc="-100" baseline="0" dirty="0">
            <a:solidFill>
              <a:schemeClr val="tx1">
                <a:lumMod val="85000"/>
                <a:lumOff val="15000"/>
              </a:schemeClr>
            </a:solidFill>
            <a:latin typeface="Calibri"/>
            <a:cs typeface="Calibri"/>
          </a:endParaRPr>
        </a:p>
      </dgm:t>
    </dgm:pt>
    <dgm:pt modelId="{AA107640-1ECC-714B-A536-0E099DC980AC}" type="parTrans" cxnId="{C6D93CB3-5080-FC46-9D31-2ED0B717C288}">
      <dgm:prSet/>
      <dgm:spPr/>
      <dgm:t>
        <a:bodyPr/>
        <a:lstStyle/>
        <a:p>
          <a:endParaRPr lang="en-US"/>
        </a:p>
      </dgm:t>
    </dgm:pt>
    <dgm:pt modelId="{5ADDD425-5670-8143-9D90-F0B984E8EA88}" type="sibTrans" cxnId="{C6D93CB3-5080-FC46-9D31-2ED0B717C288}">
      <dgm:prSet/>
      <dgm:spPr/>
      <dgm:t>
        <a:bodyPr/>
        <a:lstStyle/>
        <a:p>
          <a:endParaRPr lang="en-US"/>
        </a:p>
      </dgm:t>
    </dgm:pt>
    <dgm:pt modelId="{5D9D9843-FE23-0648-B63B-5E85BA533FA5}">
      <dgm:prSet custT="1"/>
      <dgm:spPr/>
      <dgm:t>
        <a:bodyPr lIns="9144" tIns="18288" rIns="9144"/>
        <a:lstStyle/>
        <a:p>
          <a:pPr algn="l"/>
          <a:r>
            <a:rPr lang="en-US" sz="1600" b="1" spc="-100" baseline="0" dirty="0" smtClean="0">
              <a:solidFill>
                <a:schemeClr val="tx1">
                  <a:lumMod val="85000"/>
                  <a:lumOff val="15000"/>
                </a:schemeClr>
              </a:solidFill>
              <a:latin typeface="Calibri"/>
              <a:cs typeface="Calibri"/>
            </a:rPr>
            <a:t>Systems Used:              </a:t>
          </a:r>
          <a:r>
            <a:rPr lang="en-US" sz="1600" spc="-100" baseline="0" dirty="0" smtClean="0">
              <a:solidFill>
                <a:schemeClr val="tx1">
                  <a:lumMod val="85000"/>
                  <a:lumOff val="15000"/>
                </a:schemeClr>
              </a:solidFill>
              <a:latin typeface="Calibri"/>
              <a:cs typeface="Calibri"/>
            </a:rPr>
            <a:t>PELICAN Child Care Works</a:t>
          </a:r>
          <a:endParaRPr lang="en-US" sz="1600" spc="-100" baseline="0" dirty="0">
            <a:solidFill>
              <a:schemeClr val="tx1">
                <a:lumMod val="85000"/>
                <a:lumOff val="15000"/>
              </a:schemeClr>
            </a:solidFill>
            <a:latin typeface="Calibri"/>
            <a:cs typeface="Calibri"/>
          </a:endParaRPr>
        </a:p>
      </dgm:t>
    </dgm:pt>
    <dgm:pt modelId="{2E1D602A-2AB9-EC47-9404-A1B08D90AB49}" type="parTrans" cxnId="{60BD567C-521C-654B-8518-9937F4442FCC}">
      <dgm:prSet/>
      <dgm:spPr/>
      <dgm:t>
        <a:bodyPr/>
        <a:lstStyle/>
        <a:p>
          <a:endParaRPr lang="en-US"/>
        </a:p>
      </dgm:t>
    </dgm:pt>
    <dgm:pt modelId="{B4A4B8EE-EB2F-434F-A4F6-6E9E5578798A}" type="sibTrans" cxnId="{60BD567C-521C-654B-8518-9937F4442FCC}">
      <dgm:prSet/>
      <dgm:spPr/>
      <dgm:t>
        <a:bodyPr/>
        <a:lstStyle/>
        <a:p>
          <a:endParaRPr lang="en-US"/>
        </a:p>
      </dgm:t>
    </dgm:pt>
    <dgm:pt modelId="{F2BFE8FE-55C6-5440-8267-E367B195A1A1}">
      <dgm:prSet custT="1"/>
      <dgm:spPr/>
      <dgm:t>
        <a:bodyPr lIns="9144" tIns="18288" rIns="9144"/>
        <a:lstStyle/>
        <a:p>
          <a:endParaRPr lang="en-US" sz="1600" spc="-100" baseline="0" dirty="0">
            <a:solidFill>
              <a:schemeClr val="tx1">
                <a:lumMod val="85000"/>
                <a:lumOff val="15000"/>
              </a:schemeClr>
            </a:solidFill>
            <a:latin typeface="Calibri"/>
            <a:cs typeface="Calibri"/>
          </a:endParaRPr>
        </a:p>
      </dgm:t>
    </dgm:pt>
    <dgm:pt modelId="{89C443A9-0AB7-6D46-90A7-B251BC2E3917}" type="parTrans" cxnId="{17D107C4-F03B-2341-877A-E252EF9A40ED}">
      <dgm:prSet/>
      <dgm:spPr/>
      <dgm:t>
        <a:bodyPr/>
        <a:lstStyle/>
        <a:p>
          <a:endParaRPr lang="en-US"/>
        </a:p>
      </dgm:t>
    </dgm:pt>
    <dgm:pt modelId="{63C4E179-F67F-0547-9FAF-E4B6CD608368}" type="sibTrans" cxnId="{17D107C4-F03B-2341-877A-E252EF9A40ED}">
      <dgm:prSet/>
      <dgm:spPr/>
      <dgm:t>
        <a:bodyPr/>
        <a:lstStyle/>
        <a:p>
          <a:endParaRPr lang="en-US"/>
        </a:p>
      </dgm:t>
    </dgm:pt>
    <dgm:pt modelId="{A6C9676E-9112-6B4D-8EB2-1A523FAC35FE}">
      <dgm:prSet custT="1"/>
      <dgm:spPr/>
      <dgm:t>
        <a:bodyPr lIns="9144" tIns="18288" rIns="9144"/>
        <a:lstStyle/>
        <a:p>
          <a:endParaRPr lang="en-US" sz="1600" spc="-100" baseline="0" dirty="0">
            <a:solidFill>
              <a:schemeClr val="tx1">
                <a:lumMod val="85000"/>
                <a:lumOff val="15000"/>
              </a:schemeClr>
            </a:solidFill>
            <a:latin typeface="Calibri"/>
            <a:cs typeface="Calibri"/>
          </a:endParaRPr>
        </a:p>
      </dgm:t>
    </dgm:pt>
    <dgm:pt modelId="{DEFC21C0-6E26-0944-A75B-DDF985791E3A}" type="parTrans" cxnId="{5BF7F29F-82F5-3E46-91BC-C0C0F5D4C733}">
      <dgm:prSet/>
      <dgm:spPr/>
      <dgm:t>
        <a:bodyPr/>
        <a:lstStyle/>
        <a:p>
          <a:endParaRPr lang="en-US"/>
        </a:p>
      </dgm:t>
    </dgm:pt>
    <dgm:pt modelId="{19831E43-AA7E-6B40-BB79-DBE322409A1C}" type="sibTrans" cxnId="{5BF7F29F-82F5-3E46-91BC-C0C0F5D4C733}">
      <dgm:prSet/>
      <dgm:spPr/>
      <dgm:t>
        <a:bodyPr/>
        <a:lstStyle/>
        <a:p>
          <a:endParaRPr lang="en-US"/>
        </a:p>
      </dgm:t>
    </dgm:pt>
    <dgm:pt modelId="{0E67AC02-1696-5249-822B-03444A01DD36}">
      <dgm:prSet custT="1"/>
      <dgm:spPr/>
      <dgm:t>
        <a:bodyPr lIns="9144" tIns="18288" rIns="9144"/>
        <a:lstStyle/>
        <a:p>
          <a:r>
            <a:rPr lang="en-US" sz="1600" b="1" spc="-100" baseline="0" dirty="0" smtClean="0">
              <a:solidFill>
                <a:schemeClr val="tx1">
                  <a:lumMod val="85000"/>
                  <a:lumOff val="15000"/>
                </a:schemeClr>
              </a:solidFill>
              <a:latin typeface="Calibri"/>
              <a:cs typeface="Calibri"/>
            </a:rPr>
            <a:t>Responsibilities:  </a:t>
          </a:r>
          <a:r>
            <a:rPr lang="en-US" sz="1600" spc="-100" baseline="0" dirty="0" smtClean="0">
              <a:solidFill>
                <a:schemeClr val="tx1">
                  <a:lumMod val="85000"/>
                  <a:lumOff val="15000"/>
                </a:schemeClr>
              </a:solidFill>
              <a:latin typeface="Calibri"/>
              <a:cs typeface="Calibri"/>
            </a:rPr>
            <a:t>Works to ensure that all eligible children from birth to the age of beginner (typically age five), with developmental delays, receive services and supports that maximize their development so they are successful in any early education setting.  </a:t>
          </a:r>
          <a:endParaRPr lang="en-US" sz="1600" spc="-100" baseline="0" dirty="0">
            <a:solidFill>
              <a:schemeClr val="tx1">
                <a:lumMod val="85000"/>
                <a:lumOff val="15000"/>
              </a:schemeClr>
            </a:solidFill>
            <a:latin typeface="Calibri"/>
            <a:cs typeface="Calibri"/>
          </a:endParaRPr>
        </a:p>
      </dgm:t>
    </dgm:pt>
    <dgm:pt modelId="{69A976E2-1785-6E48-994B-5AECBB3E5B79}" type="parTrans" cxnId="{99CEFDF4-6DB5-3A4C-B23C-B435E8FB517C}">
      <dgm:prSet/>
      <dgm:spPr/>
      <dgm:t>
        <a:bodyPr/>
        <a:lstStyle/>
        <a:p>
          <a:endParaRPr lang="en-US"/>
        </a:p>
      </dgm:t>
    </dgm:pt>
    <dgm:pt modelId="{49BA5F90-A9C8-2640-BB28-0AC9BF182AF0}" type="sibTrans" cxnId="{99CEFDF4-6DB5-3A4C-B23C-B435E8FB517C}">
      <dgm:prSet/>
      <dgm:spPr/>
      <dgm:t>
        <a:bodyPr/>
        <a:lstStyle/>
        <a:p>
          <a:endParaRPr lang="en-US"/>
        </a:p>
      </dgm:t>
    </dgm:pt>
    <dgm:pt modelId="{F8EDA710-D35D-204E-9E65-34DEE66A95CD}">
      <dgm:prSet custT="1"/>
      <dgm:spPr/>
      <dgm:t>
        <a:bodyPr lIns="9144" tIns="18288" rIns="9144"/>
        <a:lstStyle/>
        <a:p>
          <a:r>
            <a:rPr lang="en-US" sz="1600" b="1" spc="-100" baseline="0" dirty="0" smtClean="0">
              <a:solidFill>
                <a:schemeClr val="tx1">
                  <a:lumMod val="85000"/>
                  <a:lumOff val="15000"/>
                </a:schemeClr>
              </a:solidFill>
              <a:latin typeface="Calibri"/>
              <a:cs typeface="Calibri"/>
            </a:rPr>
            <a:t>Systems Used:               </a:t>
          </a:r>
          <a:r>
            <a:rPr lang="en-US" sz="1600" spc="-100" baseline="0" dirty="0" smtClean="0">
              <a:solidFill>
                <a:schemeClr val="tx1">
                  <a:lumMod val="85000"/>
                  <a:lumOff val="15000"/>
                </a:schemeClr>
              </a:solidFill>
              <a:latin typeface="Calibri"/>
              <a:cs typeface="Calibri"/>
            </a:rPr>
            <a:t>PELICAN Early Intervention</a:t>
          </a:r>
          <a:endParaRPr lang="en-US" sz="1600" spc="-100" baseline="0" dirty="0">
            <a:solidFill>
              <a:schemeClr val="tx1">
                <a:lumMod val="85000"/>
                <a:lumOff val="15000"/>
              </a:schemeClr>
            </a:solidFill>
            <a:latin typeface="Calibri"/>
            <a:cs typeface="Calibri"/>
          </a:endParaRPr>
        </a:p>
      </dgm:t>
    </dgm:pt>
    <dgm:pt modelId="{16C328A1-1131-CA45-8144-0F5E37A8C7A3}" type="parTrans" cxnId="{1EC43A65-C934-3946-BDE1-A01646A77285}">
      <dgm:prSet/>
      <dgm:spPr/>
      <dgm:t>
        <a:bodyPr/>
        <a:lstStyle/>
        <a:p>
          <a:endParaRPr lang="en-US"/>
        </a:p>
      </dgm:t>
    </dgm:pt>
    <dgm:pt modelId="{C3CBD836-C9EF-EE4F-98D7-39D52F0EE631}" type="sibTrans" cxnId="{1EC43A65-C934-3946-BDE1-A01646A77285}">
      <dgm:prSet/>
      <dgm:spPr/>
      <dgm:t>
        <a:bodyPr/>
        <a:lstStyle/>
        <a:p>
          <a:endParaRPr lang="en-US"/>
        </a:p>
      </dgm:t>
    </dgm:pt>
    <dgm:pt modelId="{05C45A30-BE9F-FA45-B097-8E5CDF7848FF}">
      <dgm:prSet custT="1"/>
      <dgm:spPr/>
      <dgm:t>
        <a:bodyPr lIns="9144" tIns="18288" rIns="9144"/>
        <a:lstStyle/>
        <a:p>
          <a:pPr>
            <a:lnSpc>
              <a:spcPct val="90000"/>
            </a:lnSpc>
            <a:spcAft>
              <a:spcPct val="15000"/>
            </a:spcAft>
          </a:pPr>
          <a:r>
            <a:rPr lang="en-US" sz="1600" b="1" spc="-100" baseline="0" dirty="0" smtClean="0">
              <a:solidFill>
                <a:schemeClr val="tx1">
                  <a:lumMod val="85000"/>
                  <a:lumOff val="15000"/>
                </a:schemeClr>
              </a:solidFill>
              <a:latin typeface="Calibri"/>
              <a:cs typeface="Calibri"/>
            </a:rPr>
            <a:t>Responsibilities:  </a:t>
          </a:r>
          <a:r>
            <a:rPr lang="en-US" sz="1600" spc="-100" baseline="0" dirty="0" smtClean="0">
              <a:solidFill>
                <a:schemeClr val="tx1">
                  <a:lumMod val="85000"/>
                  <a:lumOff val="15000"/>
                </a:schemeClr>
              </a:solidFill>
              <a:latin typeface="Calibri"/>
              <a:cs typeface="Calibri"/>
            </a:rPr>
            <a:t>Develops and implements standards for early learning programs and professionals to improve quality of early learning for young children, provide financial supports and technical assistance to support quality and provide programs to strengthen families, reduce risk and increase learning opportunities. </a:t>
          </a:r>
          <a:endParaRPr lang="en-US" sz="1600" spc="-100" baseline="0" dirty="0">
            <a:solidFill>
              <a:schemeClr val="tx1">
                <a:lumMod val="85000"/>
                <a:lumOff val="15000"/>
              </a:schemeClr>
            </a:solidFill>
            <a:latin typeface="Calibri"/>
            <a:cs typeface="Calibri"/>
          </a:endParaRPr>
        </a:p>
      </dgm:t>
    </dgm:pt>
    <dgm:pt modelId="{D7BB797F-161B-A14E-B104-ED5D6BED7D89}" type="parTrans" cxnId="{1816BCDB-0F9F-B44F-AFBF-981618BB8D88}">
      <dgm:prSet/>
      <dgm:spPr/>
      <dgm:t>
        <a:bodyPr/>
        <a:lstStyle/>
        <a:p>
          <a:endParaRPr lang="en-US"/>
        </a:p>
      </dgm:t>
    </dgm:pt>
    <dgm:pt modelId="{384ACEB1-524F-F34B-8036-AFA7E6111480}" type="sibTrans" cxnId="{1816BCDB-0F9F-B44F-AFBF-981618BB8D88}">
      <dgm:prSet/>
      <dgm:spPr/>
      <dgm:t>
        <a:bodyPr/>
        <a:lstStyle/>
        <a:p>
          <a:endParaRPr lang="en-US"/>
        </a:p>
      </dgm:t>
    </dgm:pt>
    <dgm:pt modelId="{7689F30E-6085-CB4B-BA53-64ABD1DB6273}">
      <dgm:prSet custT="1"/>
      <dgm:spPr/>
      <dgm:t>
        <a:bodyPr lIns="9144" tIns="18288" rIns="9144"/>
        <a:lstStyle/>
        <a:p>
          <a:pPr>
            <a:lnSpc>
              <a:spcPct val="90000"/>
            </a:lnSpc>
            <a:spcAft>
              <a:spcPct val="15000"/>
            </a:spcAft>
          </a:pPr>
          <a:r>
            <a:rPr lang="en-US" sz="1600" b="1" spc="-100" baseline="0" dirty="0" smtClean="0">
              <a:solidFill>
                <a:schemeClr val="tx1">
                  <a:lumMod val="85000"/>
                  <a:lumOff val="15000"/>
                </a:schemeClr>
              </a:solidFill>
              <a:latin typeface="Calibri"/>
              <a:cs typeface="Calibri"/>
            </a:rPr>
            <a:t>Systems Used:                      </a:t>
          </a:r>
          <a:r>
            <a:rPr lang="en-US" sz="1600" b="0" spc="-100" baseline="0" dirty="0" smtClean="0">
              <a:solidFill>
                <a:schemeClr val="tx1">
                  <a:lumMod val="85000"/>
                  <a:lumOff val="15000"/>
                </a:schemeClr>
              </a:solidFill>
              <a:latin typeface="Calibri"/>
              <a:cs typeface="Calibri"/>
            </a:rPr>
            <a:t>PELICAN Early Learning Network, PELICAN Pre-K Counts, PELICAN Keys to Quality</a:t>
          </a:r>
          <a:endParaRPr lang="en-US" sz="1600" b="0" spc="-100" baseline="0" dirty="0">
            <a:solidFill>
              <a:schemeClr val="tx1">
                <a:lumMod val="85000"/>
                <a:lumOff val="15000"/>
              </a:schemeClr>
            </a:solidFill>
            <a:latin typeface="Calibri"/>
            <a:cs typeface="Calibri"/>
          </a:endParaRPr>
        </a:p>
      </dgm:t>
    </dgm:pt>
    <dgm:pt modelId="{1B3CE7BD-1AD2-964B-8913-763DA871DB6D}" type="parTrans" cxnId="{E2C9B456-F217-DB4D-BF37-F33DDE893B8D}">
      <dgm:prSet/>
      <dgm:spPr/>
      <dgm:t>
        <a:bodyPr/>
        <a:lstStyle/>
        <a:p>
          <a:endParaRPr lang="en-US"/>
        </a:p>
      </dgm:t>
    </dgm:pt>
    <dgm:pt modelId="{E17555F9-F6DF-AE44-9433-74AB6130D3F1}" type="sibTrans" cxnId="{E2C9B456-F217-DB4D-BF37-F33DDE893B8D}">
      <dgm:prSet/>
      <dgm:spPr/>
      <dgm:t>
        <a:bodyPr/>
        <a:lstStyle/>
        <a:p>
          <a:endParaRPr lang="en-US"/>
        </a:p>
      </dgm:t>
    </dgm:pt>
    <dgm:pt modelId="{2358F454-B6C5-4651-BA5C-AED2C7E990FE}">
      <dgm:prSet custT="1"/>
      <dgm:spPr/>
      <dgm:t>
        <a:bodyPr lIns="9144" tIns="18288" rIns="9144"/>
        <a:lstStyle/>
        <a:p>
          <a:endParaRPr lang="en-US" sz="1600" spc="-100" baseline="0" dirty="0">
            <a:solidFill>
              <a:schemeClr val="tx1">
                <a:lumMod val="85000"/>
                <a:lumOff val="15000"/>
              </a:schemeClr>
            </a:solidFill>
            <a:latin typeface="Calibri"/>
            <a:cs typeface="Calibri"/>
          </a:endParaRPr>
        </a:p>
      </dgm:t>
    </dgm:pt>
    <dgm:pt modelId="{0F68A7D8-5CB9-4EBC-9D7B-A38E0A17008B}" type="sibTrans" cxnId="{20859F17-3545-4547-B183-3A3AFBEF62CB}">
      <dgm:prSet/>
      <dgm:spPr/>
      <dgm:t>
        <a:bodyPr/>
        <a:lstStyle/>
        <a:p>
          <a:endParaRPr lang="en-US"/>
        </a:p>
      </dgm:t>
    </dgm:pt>
    <dgm:pt modelId="{DEF76CFE-4105-4B33-9AD9-6D7D65E3EBC6}" type="parTrans" cxnId="{20859F17-3545-4547-B183-3A3AFBEF62CB}">
      <dgm:prSet/>
      <dgm:spPr/>
      <dgm:t>
        <a:bodyPr/>
        <a:lstStyle/>
        <a:p>
          <a:endParaRPr lang="en-US"/>
        </a:p>
      </dgm:t>
    </dgm:pt>
    <dgm:pt modelId="{43129AE1-8FAC-43B4-A78E-8A73942F80F3}">
      <dgm:prSet custT="1"/>
      <dgm:spPr/>
      <dgm:t>
        <a:bodyPr lIns="9144" tIns="18288" rIns="9144"/>
        <a:lstStyle/>
        <a:p>
          <a:endParaRPr lang="en-US" sz="1600" spc="-100" baseline="0" dirty="0">
            <a:solidFill>
              <a:schemeClr val="tx1">
                <a:lumMod val="85000"/>
                <a:lumOff val="15000"/>
              </a:schemeClr>
            </a:solidFill>
            <a:latin typeface="Calibri"/>
            <a:cs typeface="Calibri"/>
          </a:endParaRPr>
        </a:p>
      </dgm:t>
    </dgm:pt>
    <dgm:pt modelId="{A4ED55E5-0C39-42B2-8068-3170F3EB2A0F}" type="parTrans" cxnId="{F5F67473-97B4-47C7-962E-77D52EFC3781}">
      <dgm:prSet/>
      <dgm:spPr/>
      <dgm:t>
        <a:bodyPr/>
        <a:lstStyle/>
        <a:p>
          <a:endParaRPr lang="en-US"/>
        </a:p>
      </dgm:t>
    </dgm:pt>
    <dgm:pt modelId="{10E76BAA-6483-4679-AFFA-F8CB1B7DD4E2}" type="sibTrans" cxnId="{F5F67473-97B4-47C7-962E-77D52EFC3781}">
      <dgm:prSet/>
      <dgm:spPr/>
      <dgm:t>
        <a:bodyPr/>
        <a:lstStyle/>
        <a:p>
          <a:endParaRPr lang="en-US"/>
        </a:p>
      </dgm:t>
    </dgm:pt>
    <dgm:pt modelId="{28D6446B-4984-400D-AB3D-9916CD95A733}">
      <dgm:prSet custT="1"/>
      <dgm:spPr/>
      <dgm:t>
        <a:bodyPr lIns="9144" tIns="18288" rIns="9144"/>
        <a:lstStyle/>
        <a:p>
          <a:endParaRPr lang="en-US" sz="1600" spc="-100" baseline="0" dirty="0">
            <a:solidFill>
              <a:schemeClr val="tx1">
                <a:lumMod val="85000"/>
                <a:lumOff val="15000"/>
              </a:schemeClr>
            </a:solidFill>
            <a:latin typeface="Calibri"/>
            <a:cs typeface="Calibri"/>
          </a:endParaRPr>
        </a:p>
      </dgm:t>
    </dgm:pt>
    <dgm:pt modelId="{303B6670-7D84-48C4-81F3-C776F3DD23C9}" type="parTrans" cxnId="{87081147-20B9-41A7-AB25-BE0E518A2EE7}">
      <dgm:prSet/>
      <dgm:spPr/>
      <dgm:t>
        <a:bodyPr/>
        <a:lstStyle/>
        <a:p>
          <a:endParaRPr lang="en-US"/>
        </a:p>
      </dgm:t>
    </dgm:pt>
    <dgm:pt modelId="{B7AF4B3E-AB42-4362-AEE0-61EB42119C20}" type="sibTrans" cxnId="{87081147-20B9-41A7-AB25-BE0E518A2EE7}">
      <dgm:prSet/>
      <dgm:spPr/>
      <dgm:t>
        <a:bodyPr/>
        <a:lstStyle/>
        <a:p>
          <a:endParaRPr lang="en-US"/>
        </a:p>
      </dgm:t>
    </dgm:pt>
    <dgm:pt modelId="{D7352512-92EC-44F6-9A83-7FF0684E7C1C}">
      <dgm:prSet custT="1"/>
      <dgm:spPr/>
      <dgm:t>
        <a:bodyPr lIns="9144" tIns="18288" rIns="9144"/>
        <a:lstStyle/>
        <a:p>
          <a:pPr>
            <a:lnSpc>
              <a:spcPct val="0"/>
            </a:lnSpc>
            <a:spcAft>
              <a:spcPts val="0"/>
            </a:spcAft>
          </a:pPr>
          <a:endParaRPr lang="en-US" sz="1600" b="0" spc="-100" baseline="0" dirty="0">
            <a:solidFill>
              <a:schemeClr val="tx1">
                <a:lumMod val="85000"/>
                <a:lumOff val="15000"/>
              </a:schemeClr>
            </a:solidFill>
            <a:latin typeface="Calibri"/>
            <a:cs typeface="Calibri"/>
          </a:endParaRPr>
        </a:p>
      </dgm:t>
    </dgm:pt>
    <dgm:pt modelId="{B49C021F-4089-4063-BEB7-8041A7DD3DB4}" type="parTrans" cxnId="{A30CF7B2-862E-48EE-B189-2C7B3865EEAB}">
      <dgm:prSet/>
      <dgm:spPr/>
      <dgm:t>
        <a:bodyPr/>
        <a:lstStyle/>
        <a:p>
          <a:endParaRPr lang="en-US"/>
        </a:p>
      </dgm:t>
    </dgm:pt>
    <dgm:pt modelId="{A175D016-9FFB-4DDC-998F-EC1E107CD946}" type="sibTrans" cxnId="{A30CF7B2-862E-48EE-B189-2C7B3865EEAB}">
      <dgm:prSet/>
      <dgm:spPr/>
      <dgm:t>
        <a:bodyPr/>
        <a:lstStyle/>
        <a:p>
          <a:endParaRPr lang="en-US"/>
        </a:p>
      </dgm:t>
    </dgm:pt>
    <dgm:pt modelId="{43702649-A6ED-4A85-924D-1E6417F9DC0A}">
      <dgm:prSet custT="1"/>
      <dgm:spPr/>
      <dgm:t>
        <a:bodyPr lIns="9144" tIns="18288" rIns="9144"/>
        <a:lstStyle/>
        <a:p>
          <a:endParaRPr lang="en-US" sz="1600" spc="-100" baseline="0" dirty="0">
            <a:solidFill>
              <a:schemeClr val="tx1">
                <a:lumMod val="85000"/>
                <a:lumOff val="15000"/>
              </a:schemeClr>
            </a:solidFill>
            <a:latin typeface="Calibri"/>
            <a:cs typeface="Calibri"/>
          </a:endParaRPr>
        </a:p>
      </dgm:t>
    </dgm:pt>
    <dgm:pt modelId="{60B5EF19-012D-490F-89C6-CD8A598892F0}" type="parTrans" cxnId="{C5BE4D33-4256-483B-875B-81E03B56C09A}">
      <dgm:prSet/>
      <dgm:spPr/>
      <dgm:t>
        <a:bodyPr/>
        <a:lstStyle/>
        <a:p>
          <a:endParaRPr lang="en-US"/>
        </a:p>
      </dgm:t>
    </dgm:pt>
    <dgm:pt modelId="{8CE922CE-1419-4FB2-82E9-79104D45CAD9}" type="sibTrans" cxnId="{C5BE4D33-4256-483B-875B-81E03B56C09A}">
      <dgm:prSet/>
      <dgm:spPr/>
      <dgm:t>
        <a:bodyPr/>
        <a:lstStyle/>
        <a:p>
          <a:endParaRPr lang="en-US"/>
        </a:p>
      </dgm:t>
    </dgm:pt>
    <dgm:pt modelId="{35AD86D5-233B-41A1-8EE3-0EADC1168425}">
      <dgm:prSet custT="1"/>
      <dgm:spPr/>
      <dgm:t>
        <a:bodyPr lIns="9144" tIns="18288" rIns="9144"/>
        <a:lstStyle/>
        <a:p>
          <a:pPr algn="l"/>
          <a:endParaRPr lang="en-US" sz="1600" spc="-100" baseline="0" dirty="0">
            <a:solidFill>
              <a:schemeClr val="tx1">
                <a:lumMod val="85000"/>
                <a:lumOff val="15000"/>
              </a:schemeClr>
            </a:solidFill>
            <a:latin typeface="Calibri"/>
            <a:cs typeface="Calibri"/>
          </a:endParaRPr>
        </a:p>
      </dgm:t>
    </dgm:pt>
    <dgm:pt modelId="{F537607B-DA23-478B-9CDC-D41CC752741F}" type="parTrans" cxnId="{DC394FEB-9201-4A56-BBBB-047285097101}">
      <dgm:prSet/>
      <dgm:spPr/>
      <dgm:t>
        <a:bodyPr/>
        <a:lstStyle/>
        <a:p>
          <a:endParaRPr lang="en-US"/>
        </a:p>
      </dgm:t>
    </dgm:pt>
    <dgm:pt modelId="{A2EF1F25-11A4-4DC7-9F68-0786A3241845}" type="sibTrans" cxnId="{DC394FEB-9201-4A56-BBBB-047285097101}">
      <dgm:prSet/>
      <dgm:spPr/>
      <dgm:t>
        <a:bodyPr/>
        <a:lstStyle/>
        <a:p>
          <a:endParaRPr lang="en-US"/>
        </a:p>
      </dgm:t>
    </dgm:pt>
    <dgm:pt modelId="{26D6E7D4-CB67-4692-A185-A828415B3E97}">
      <dgm:prSet custT="1"/>
      <dgm:spPr/>
      <dgm:t>
        <a:bodyPr lIns="9144" tIns="18288" rIns="9144"/>
        <a:lstStyle/>
        <a:p>
          <a:endParaRPr lang="en-US" sz="1600" spc="-100" baseline="0" dirty="0">
            <a:solidFill>
              <a:schemeClr val="tx1">
                <a:lumMod val="85000"/>
                <a:lumOff val="15000"/>
              </a:schemeClr>
            </a:solidFill>
            <a:latin typeface="Calibri"/>
            <a:cs typeface="Calibri"/>
          </a:endParaRPr>
        </a:p>
      </dgm:t>
    </dgm:pt>
    <dgm:pt modelId="{9F26A9FA-0225-4933-9019-B526189FDCD5}" type="parTrans" cxnId="{6CB52EEC-86A3-4AB9-9C78-02CD7509BD22}">
      <dgm:prSet/>
      <dgm:spPr/>
      <dgm:t>
        <a:bodyPr/>
        <a:lstStyle/>
        <a:p>
          <a:endParaRPr lang="en-US"/>
        </a:p>
      </dgm:t>
    </dgm:pt>
    <dgm:pt modelId="{01661EB1-5ADA-4EF5-91A7-3EF52C86CF6F}" type="sibTrans" cxnId="{6CB52EEC-86A3-4AB9-9C78-02CD7509BD22}">
      <dgm:prSet/>
      <dgm:spPr/>
      <dgm:t>
        <a:bodyPr/>
        <a:lstStyle/>
        <a:p>
          <a:endParaRPr lang="en-US"/>
        </a:p>
      </dgm:t>
    </dgm:pt>
    <dgm:pt modelId="{28C7598E-5AD1-3A43-955C-78314AF749A0}" type="pres">
      <dgm:prSet presAssocID="{533BE462-BE45-9A4C-BB79-65522F6D7F06}" presName="diagram" presStyleCnt="0">
        <dgm:presLayoutVars>
          <dgm:dir/>
          <dgm:animLvl val="lvl"/>
          <dgm:resizeHandles val="exact"/>
        </dgm:presLayoutVars>
      </dgm:prSet>
      <dgm:spPr/>
    </dgm:pt>
    <dgm:pt modelId="{46108708-FB57-2948-BA11-857AA8F91883}" type="pres">
      <dgm:prSet presAssocID="{56BC8F83-B326-C64C-A20C-CF00888AC912}" presName="compNode" presStyleCnt="0"/>
      <dgm:spPr/>
    </dgm:pt>
    <dgm:pt modelId="{7B1CFA5B-850A-E54E-B8DE-2FFB5D456C08}" type="pres">
      <dgm:prSet presAssocID="{56BC8F83-B326-C64C-A20C-CF00888AC912}" presName="childRect" presStyleLbl="bgAcc1" presStyleIdx="0" presStyleCnt="4" custScaleX="109249" custScaleY="339901" custLinFactNeighborX="-84" custLinFactNeighborY="-29284">
        <dgm:presLayoutVars>
          <dgm:bulletEnabled val="1"/>
        </dgm:presLayoutVars>
      </dgm:prSet>
      <dgm:spPr/>
      <dgm:t>
        <a:bodyPr/>
        <a:lstStyle/>
        <a:p>
          <a:endParaRPr lang="en-US"/>
        </a:p>
      </dgm:t>
    </dgm:pt>
    <dgm:pt modelId="{E515A519-807E-E046-A51D-B2F62EA3B498}" type="pres">
      <dgm:prSet presAssocID="{56BC8F83-B326-C64C-A20C-CF00888AC912}" presName="parentText" presStyleLbl="node1" presStyleIdx="0" presStyleCnt="0">
        <dgm:presLayoutVars>
          <dgm:chMax val="0"/>
          <dgm:bulletEnabled val="1"/>
        </dgm:presLayoutVars>
      </dgm:prSet>
      <dgm:spPr/>
      <dgm:t>
        <a:bodyPr/>
        <a:lstStyle/>
        <a:p>
          <a:endParaRPr lang="en-US"/>
        </a:p>
      </dgm:t>
    </dgm:pt>
    <dgm:pt modelId="{8C7D5EAA-C145-C546-96F6-2DD65789A710}" type="pres">
      <dgm:prSet presAssocID="{56BC8F83-B326-C64C-A20C-CF00888AC912}" presName="parentRect" presStyleLbl="alignNode1" presStyleIdx="0" presStyleCnt="4" custScaleX="106455" custScaleY="134932" custLinFactY="81799" custLinFactNeighborX="-1481" custLinFactNeighborY="100000"/>
      <dgm:spPr/>
      <dgm:t>
        <a:bodyPr/>
        <a:lstStyle/>
        <a:p>
          <a:endParaRPr lang="en-US"/>
        </a:p>
      </dgm:t>
    </dgm:pt>
    <dgm:pt modelId="{67229BBA-0D7E-2A42-8DC9-F3772B80F3E3}" type="pres">
      <dgm:prSet presAssocID="{56BC8F83-B326-C64C-A20C-CF00888AC912}" presName="adorn" presStyleLbl="fgAccFollowNode1" presStyleIdx="0" presStyleCnt="4" custLinFactNeighborX="-5441" custLinFactNeighborY="91401"/>
      <dgm:spPr>
        <a:blipFill dpi="0" rotWithShape="0">
          <a:blip xmlns:r="http://schemas.openxmlformats.org/officeDocument/2006/relationships" r:embed="rId1">
            <a:alphaModFix amt="0"/>
          </a:blip>
          <a:srcRect/>
          <a:stretch>
            <a:fillRect/>
          </a:stretch>
        </a:blipFill>
        <a:ln>
          <a:noFill/>
        </a:ln>
      </dgm:spPr>
    </dgm:pt>
    <dgm:pt modelId="{35A14714-C4D9-5444-A7E2-62FFC6B6DD12}" type="pres">
      <dgm:prSet presAssocID="{A19B4419-9A7C-954E-9C5A-5C48D6D66D2E}" presName="sibTrans" presStyleLbl="sibTrans2D1" presStyleIdx="0" presStyleCnt="0"/>
      <dgm:spPr/>
      <dgm:t>
        <a:bodyPr/>
        <a:lstStyle/>
        <a:p>
          <a:endParaRPr lang="en-US"/>
        </a:p>
      </dgm:t>
    </dgm:pt>
    <dgm:pt modelId="{FCEE453D-4BE6-B84C-9542-6AC286ADA689}" type="pres">
      <dgm:prSet presAssocID="{B81D50E4-674F-AD4C-9E15-9393AEC0C71B}" presName="compNode" presStyleCnt="0"/>
      <dgm:spPr/>
    </dgm:pt>
    <dgm:pt modelId="{5BD1DA1A-E8F8-804F-A911-A8E19E508BAE}" type="pres">
      <dgm:prSet presAssocID="{B81D50E4-674F-AD4C-9E15-9393AEC0C71B}" presName="childRect" presStyleLbl="bgAcc1" presStyleIdx="1" presStyleCnt="4" custScaleX="114631" custScaleY="342183" custLinFactNeighborX="-4106" custLinFactNeighborY="-28727">
        <dgm:presLayoutVars>
          <dgm:bulletEnabled val="1"/>
        </dgm:presLayoutVars>
      </dgm:prSet>
      <dgm:spPr/>
      <dgm:t>
        <a:bodyPr/>
        <a:lstStyle/>
        <a:p>
          <a:endParaRPr lang="en-US"/>
        </a:p>
      </dgm:t>
    </dgm:pt>
    <dgm:pt modelId="{EC172834-1529-F549-B23A-A13049DF1CBC}" type="pres">
      <dgm:prSet presAssocID="{B81D50E4-674F-AD4C-9E15-9393AEC0C71B}" presName="parentText" presStyleLbl="node1" presStyleIdx="0" presStyleCnt="0">
        <dgm:presLayoutVars>
          <dgm:chMax val="0"/>
          <dgm:bulletEnabled val="1"/>
        </dgm:presLayoutVars>
      </dgm:prSet>
      <dgm:spPr/>
      <dgm:t>
        <a:bodyPr/>
        <a:lstStyle/>
        <a:p>
          <a:endParaRPr lang="en-US"/>
        </a:p>
      </dgm:t>
    </dgm:pt>
    <dgm:pt modelId="{684E6580-D70D-0C4F-9AF6-889FE7C8E3DC}" type="pres">
      <dgm:prSet presAssocID="{B81D50E4-674F-AD4C-9E15-9393AEC0C71B}" presName="parentRect" presStyleLbl="alignNode1" presStyleIdx="1" presStyleCnt="4" custScaleX="118733" custScaleY="134932" custLinFactY="77385" custLinFactNeighborX="-4327" custLinFactNeighborY="100000"/>
      <dgm:spPr/>
      <dgm:t>
        <a:bodyPr/>
        <a:lstStyle/>
        <a:p>
          <a:endParaRPr lang="en-US"/>
        </a:p>
      </dgm:t>
    </dgm:pt>
    <dgm:pt modelId="{EA9F5A21-BB99-514D-87D7-2346519A613A}" type="pres">
      <dgm:prSet presAssocID="{B81D50E4-674F-AD4C-9E15-9393AEC0C71B}" presName="adorn" presStyleLbl="fgAccFollowNode1" presStyleIdx="1" presStyleCnt="4" custLinFactNeighborX="-1689" custLinFactNeighborY="91401"/>
      <dgm:spPr>
        <a:blipFill dpi="0" rotWithShape="0">
          <a:blip xmlns:r="http://schemas.openxmlformats.org/officeDocument/2006/relationships" r:embed="rId2">
            <a:alphaModFix amt="0"/>
          </a:blip>
          <a:srcRect/>
          <a:stretch>
            <a:fillRect/>
          </a:stretch>
        </a:blipFill>
        <a:ln>
          <a:noFill/>
        </a:ln>
      </dgm:spPr>
    </dgm:pt>
    <dgm:pt modelId="{4FE154AD-A593-7847-B78F-BC7AC352E7E5}" type="pres">
      <dgm:prSet presAssocID="{D2527D8B-95BD-784F-9EC5-13311B3154CF}" presName="sibTrans" presStyleLbl="sibTrans2D1" presStyleIdx="0" presStyleCnt="0"/>
      <dgm:spPr/>
      <dgm:t>
        <a:bodyPr/>
        <a:lstStyle/>
        <a:p>
          <a:endParaRPr lang="en-US"/>
        </a:p>
      </dgm:t>
    </dgm:pt>
    <dgm:pt modelId="{88ED0764-B991-5B4C-8B09-BDEA78F37E35}" type="pres">
      <dgm:prSet presAssocID="{40AF8D6C-F261-394D-90A5-B0AE3E0F53AD}" presName="compNode" presStyleCnt="0"/>
      <dgm:spPr/>
    </dgm:pt>
    <dgm:pt modelId="{374CB39D-56DE-6049-9921-E995605C2DE0}" type="pres">
      <dgm:prSet presAssocID="{40AF8D6C-F261-394D-90A5-B0AE3E0F53AD}" presName="childRect" presStyleLbl="bgAcc1" presStyleIdx="2" presStyleCnt="4" custScaleX="108894" custScaleY="334938" custLinFactNeighborX="-6146" custLinFactNeighborY="-31501">
        <dgm:presLayoutVars>
          <dgm:bulletEnabled val="1"/>
        </dgm:presLayoutVars>
      </dgm:prSet>
      <dgm:spPr/>
      <dgm:t>
        <a:bodyPr/>
        <a:lstStyle/>
        <a:p>
          <a:endParaRPr lang="en-US"/>
        </a:p>
      </dgm:t>
    </dgm:pt>
    <dgm:pt modelId="{CCE0F57F-C5EA-1C49-87C1-462CAFCA204B}" type="pres">
      <dgm:prSet presAssocID="{40AF8D6C-F261-394D-90A5-B0AE3E0F53AD}" presName="parentText" presStyleLbl="node1" presStyleIdx="0" presStyleCnt="0">
        <dgm:presLayoutVars>
          <dgm:chMax val="0"/>
          <dgm:bulletEnabled val="1"/>
        </dgm:presLayoutVars>
      </dgm:prSet>
      <dgm:spPr/>
      <dgm:t>
        <a:bodyPr/>
        <a:lstStyle/>
        <a:p>
          <a:endParaRPr lang="en-US"/>
        </a:p>
      </dgm:t>
    </dgm:pt>
    <dgm:pt modelId="{0517BADF-A16B-A84F-8AE8-6108A07A95F2}" type="pres">
      <dgm:prSet presAssocID="{40AF8D6C-F261-394D-90A5-B0AE3E0F53AD}" presName="parentRect" presStyleLbl="alignNode1" presStyleIdx="2" presStyleCnt="4" custScaleX="107152" custScaleY="125962" custLinFactY="75788" custLinFactNeighborX="-5337" custLinFactNeighborY="100000"/>
      <dgm:spPr/>
      <dgm:t>
        <a:bodyPr/>
        <a:lstStyle/>
        <a:p>
          <a:endParaRPr lang="en-US"/>
        </a:p>
      </dgm:t>
    </dgm:pt>
    <dgm:pt modelId="{F4BD971A-AC01-EF45-A222-F8C7A379F518}" type="pres">
      <dgm:prSet presAssocID="{40AF8D6C-F261-394D-90A5-B0AE3E0F53AD}" presName="adorn" presStyleLbl="fgAccFollowNode1" presStyleIdx="2" presStyleCnt="4" custScaleX="7511" custScaleY="7511" custLinFactY="99459" custLinFactNeighborX="-92257" custLinFactNeighborY="100000"/>
      <dgm:spPr>
        <a:blipFill dpi="0" rotWithShape="0">
          <a:blip xmlns:r="http://schemas.openxmlformats.org/officeDocument/2006/relationships" r:embed="rId3">
            <a:alphaModFix amt="0"/>
          </a:blip>
          <a:srcRect/>
          <a:stretch>
            <a:fillRect/>
          </a:stretch>
        </a:blipFill>
      </dgm:spPr>
    </dgm:pt>
    <dgm:pt modelId="{093D0870-70CE-FA40-83DD-6B805D110C0F}" type="pres">
      <dgm:prSet presAssocID="{F99A488B-A8FC-7E49-AC52-8EC47AF8F55B}" presName="sibTrans" presStyleLbl="sibTrans2D1" presStyleIdx="0" presStyleCnt="0"/>
      <dgm:spPr/>
      <dgm:t>
        <a:bodyPr/>
        <a:lstStyle/>
        <a:p>
          <a:endParaRPr lang="en-US"/>
        </a:p>
      </dgm:t>
    </dgm:pt>
    <dgm:pt modelId="{1CAE2CC5-42BB-E44D-9C23-2DD18069186D}" type="pres">
      <dgm:prSet presAssocID="{26721DE2-24F8-A54D-8CD5-D0C76C2153B7}" presName="compNode" presStyleCnt="0"/>
      <dgm:spPr/>
    </dgm:pt>
    <dgm:pt modelId="{9206B722-769D-CB48-A526-1E0A554029B7}" type="pres">
      <dgm:prSet presAssocID="{26721DE2-24F8-A54D-8CD5-D0C76C2153B7}" presName="childRect" presStyleLbl="bgAcc1" presStyleIdx="3" presStyleCnt="4" custScaleX="119046" custScaleY="371704" custLinFactNeighborX="-10498" custLinFactNeighborY="-13383">
        <dgm:presLayoutVars>
          <dgm:bulletEnabled val="1"/>
        </dgm:presLayoutVars>
      </dgm:prSet>
      <dgm:spPr/>
      <dgm:t>
        <a:bodyPr/>
        <a:lstStyle/>
        <a:p>
          <a:endParaRPr lang="en-US"/>
        </a:p>
      </dgm:t>
    </dgm:pt>
    <dgm:pt modelId="{BE2F2C2A-6328-9943-AC36-4825D596C0BF}" type="pres">
      <dgm:prSet presAssocID="{26721DE2-24F8-A54D-8CD5-D0C76C2153B7}" presName="parentText" presStyleLbl="node1" presStyleIdx="0" presStyleCnt="0">
        <dgm:presLayoutVars>
          <dgm:chMax val="0"/>
          <dgm:bulletEnabled val="1"/>
        </dgm:presLayoutVars>
      </dgm:prSet>
      <dgm:spPr/>
      <dgm:t>
        <a:bodyPr/>
        <a:lstStyle/>
        <a:p>
          <a:endParaRPr lang="en-US"/>
        </a:p>
      </dgm:t>
    </dgm:pt>
    <dgm:pt modelId="{BCE5B15F-E610-B34E-9240-B47533016508}" type="pres">
      <dgm:prSet presAssocID="{26721DE2-24F8-A54D-8CD5-D0C76C2153B7}" presName="parentRect" presStyleLbl="alignNode1" presStyleIdx="3" presStyleCnt="4" custScaleX="117553" custScaleY="125960" custLinFactY="77313" custLinFactNeighborX="-6111" custLinFactNeighborY="100000"/>
      <dgm:spPr/>
      <dgm:t>
        <a:bodyPr/>
        <a:lstStyle/>
        <a:p>
          <a:endParaRPr lang="en-US"/>
        </a:p>
      </dgm:t>
    </dgm:pt>
    <dgm:pt modelId="{8F6A9371-1CEC-324A-B4B9-47AF0C31977D}" type="pres">
      <dgm:prSet presAssocID="{26721DE2-24F8-A54D-8CD5-D0C76C2153B7}" presName="adorn" presStyleLbl="fgAccFollowNode1" presStyleIdx="3" presStyleCnt="4" custLinFactX="-100000" custLinFactY="100000" custLinFactNeighborX="-101262" custLinFactNeighborY="127839"/>
      <dgm:spPr>
        <a:noFill/>
        <a:ln>
          <a:noFill/>
        </a:ln>
      </dgm:spPr>
    </dgm:pt>
  </dgm:ptLst>
  <dgm:cxnLst>
    <dgm:cxn modelId="{DD2F5F00-B744-8149-A6AF-8A285D816D2E}" type="presOf" srcId="{F8EDA710-D35D-204E-9E65-34DEE66A95CD}" destId="{374CB39D-56DE-6049-9921-E995605C2DE0}" srcOrd="0" destOrd="3" presId="urn:microsoft.com/office/officeart/2005/8/layout/bList2#2"/>
    <dgm:cxn modelId="{07B3387C-2958-EE4D-BE76-77842784FDA8}" type="presOf" srcId="{05C45A30-BE9F-FA45-B097-8E5CDF7848FF}" destId="{9206B722-769D-CB48-A526-1E0A554029B7}" srcOrd="0" destOrd="0" presId="urn:microsoft.com/office/officeart/2005/8/layout/bList2#2"/>
    <dgm:cxn modelId="{C5BE4D33-4256-483B-875B-81E03B56C09A}" srcId="{40AF8D6C-F261-394D-90A5-B0AE3E0F53AD}" destId="{43702649-A6ED-4A85-924D-1E6417F9DC0A}" srcOrd="1" destOrd="0" parTransId="{60B5EF19-012D-490F-89C6-CD8A598892F0}" sibTransId="{8CE922CE-1419-4FB2-82E9-79104D45CAD9}"/>
    <dgm:cxn modelId="{C67C82FC-50F2-484C-AFE7-9D8AD8E6A5E6}" type="presOf" srcId="{26721DE2-24F8-A54D-8CD5-D0C76C2153B7}" destId="{BE2F2C2A-6328-9943-AC36-4825D596C0BF}" srcOrd="0" destOrd="0" presId="urn:microsoft.com/office/officeart/2005/8/layout/bList2#2"/>
    <dgm:cxn modelId="{E2C9B456-F217-DB4D-BF37-F33DDE893B8D}" srcId="{26721DE2-24F8-A54D-8CD5-D0C76C2153B7}" destId="{7689F30E-6085-CB4B-BA53-64ABD1DB6273}" srcOrd="2" destOrd="0" parTransId="{1B3CE7BD-1AD2-964B-8913-763DA871DB6D}" sibTransId="{E17555F9-F6DF-AE44-9433-74AB6130D3F1}"/>
    <dgm:cxn modelId="{0B4E3ACA-491D-DE48-B2AC-CA71B1731667}" type="presOf" srcId="{0E67AC02-1696-5249-822B-03444A01DD36}" destId="{374CB39D-56DE-6049-9921-E995605C2DE0}" srcOrd="0" destOrd="0" presId="urn:microsoft.com/office/officeart/2005/8/layout/bList2#2"/>
    <dgm:cxn modelId="{C0B69D07-EF4B-1246-A270-023A7F96F5D5}" type="presOf" srcId="{6215B228-0828-EA46-8F32-F104F40C02AA}" destId="{7B1CFA5B-850A-E54E-B8DE-2FFB5D456C08}" srcOrd="0" destOrd="8" presId="urn:microsoft.com/office/officeart/2005/8/layout/bList2#2"/>
    <dgm:cxn modelId="{C6D93CB3-5080-FC46-9D31-2ED0B717C288}" srcId="{B81D50E4-674F-AD4C-9E15-9393AEC0C71B}" destId="{9D480E06-40C3-E342-AE3C-1038A00FA088}" srcOrd="0" destOrd="0" parTransId="{AA107640-1ECC-714B-A536-0E099DC980AC}" sibTransId="{5ADDD425-5670-8143-9D90-F0B984E8EA88}"/>
    <dgm:cxn modelId="{045E7EF9-8061-A54B-A350-9736B0673C57}" type="presOf" srcId="{5D9D9843-FE23-0648-B63B-5E85BA533FA5}" destId="{5BD1DA1A-E8F8-804F-A911-A8E19E508BAE}" srcOrd="0" destOrd="2" presId="urn:microsoft.com/office/officeart/2005/8/layout/bList2#2"/>
    <dgm:cxn modelId="{31D16B2A-6B7C-6942-BF56-84A038E1DDFB}" type="presOf" srcId="{F2BFE8FE-55C6-5440-8267-E367B195A1A1}" destId="{7B1CFA5B-850A-E54E-B8DE-2FFB5D456C08}" srcOrd="0" destOrd="2" presId="urn:microsoft.com/office/officeart/2005/8/layout/bList2#2"/>
    <dgm:cxn modelId="{21325C7B-1725-D44E-91E2-7EEA5B373E39}" type="presOf" srcId="{56BC8F83-B326-C64C-A20C-CF00888AC912}" destId="{8C7D5EAA-C145-C546-96F6-2DD65789A710}" srcOrd="1" destOrd="0" presId="urn:microsoft.com/office/officeart/2005/8/layout/bList2#2"/>
    <dgm:cxn modelId="{A53170A2-4693-604A-82BA-2BCD44E34C10}" type="presOf" srcId="{56BC8F83-B326-C64C-A20C-CF00888AC912}" destId="{E515A519-807E-E046-A51D-B2F62EA3B498}" srcOrd="0" destOrd="0" presId="urn:microsoft.com/office/officeart/2005/8/layout/bList2#2"/>
    <dgm:cxn modelId="{2DE85A41-8A4B-D641-87CB-50BCE8074486}" type="presOf" srcId="{A6C9676E-9112-6B4D-8EB2-1A523FAC35FE}" destId="{7B1CFA5B-850A-E54E-B8DE-2FFB5D456C08}" srcOrd="0" destOrd="3" presId="urn:microsoft.com/office/officeart/2005/8/layout/bList2#2"/>
    <dgm:cxn modelId="{B24D5BCA-B2C6-7F45-B74D-70B18B41BD44}" type="presOf" srcId="{9D480E06-40C3-E342-AE3C-1038A00FA088}" destId="{5BD1DA1A-E8F8-804F-A911-A8E19E508BAE}" srcOrd="0" destOrd="0" presId="urn:microsoft.com/office/officeart/2005/8/layout/bList2#2"/>
    <dgm:cxn modelId="{4AB2A10B-E066-424E-8E22-BC8411D0F0CA}" type="presOf" srcId="{7689F30E-6085-CB4B-BA53-64ABD1DB6273}" destId="{9206B722-769D-CB48-A526-1E0A554029B7}" srcOrd="0" destOrd="2" presId="urn:microsoft.com/office/officeart/2005/8/layout/bList2#2"/>
    <dgm:cxn modelId="{60BD567C-521C-654B-8518-9937F4442FCC}" srcId="{B81D50E4-674F-AD4C-9E15-9393AEC0C71B}" destId="{5D9D9843-FE23-0648-B63B-5E85BA533FA5}" srcOrd="2" destOrd="0" parTransId="{2E1D602A-2AB9-EC47-9404-A1B08D90AB49}" sibTransId="{B4A4B8EE-EB2F-434F-A4F6-6E9E5578798A}"/>
    <dgm:cxn modelId="{1EC43A65-C934-3946-BDE1-A01646A77285}" srcId="{40AF8D6C-F261-394D-90A5-B0AE3E0F53AD}" destId="{F8EDA710-D35D-204E-9E65-34DEE66A95CD}" srcOrd="3" destOrd="0" parTransId="{16C328A1-1131-CA45-8144-0F5E37A8C7A3}" sibTransId="{C3CBD836-C9EF-EE4F-98D7-39D52F0EE631}"/>
    <dgm:cxn modelId="{086D72F8-25C1-1E48-941D-0D44F2142F06}" type="presOf" srcId="{B81D50E4-674F-AD4C-9E15-9393AEC0C71B}" destId="{EC172834-1529-F549-B23A-A13049DF1CBC}" srcOrd="0" destOrd="0" presId="urn:microsoft.com/office/officeart/2005/8/layout/bList2#2"/>
    <dgm:cxn modelId="{DC394FEB-9201-4A56-BBBB-047285097101}" srcId="{B81D50E4-674F-AD4C-9E15-9393AEC0C71B}" destId="{35AD86D5-233B-41A1-8EE3-0EADC1168425}" srcOrd="1" destOrd="0" parTransId="{F537607B-DA23-478B-9CDC-D41CC752741F}" sibTransId="{A2EF1F25-11A4-4DC7-9F68-0786A3241845}"/>
    <dgm:cxn modelId="{0F4F7924-0BE7-8B45-9B43-2D1B0C6DE79C}" type="presOf" srcId="{40AF8D6C-F261-394D-90A5-B0AE3E0F53AD}" destId="{CCE0F57F-C5EA-1C49-87C1-462CAFCA204B}" srcOrd="0" destOrd="0" presId="urn:microsoft.com/office/officeart/2005/8/layout/bList2#2"/>
    <dgm:cxn modelId="{1816BCDB-0F9F-B44F-AFBF-981618BB8D88}" srcId="{26721DE2-24F8-A54D-8CD5-D0C76C2153B7}" destId="{05C45A30-BE9F-FA45-B097-8E5CDF7848FF}" srcOrd="0" destOrd="0" parTransId="{D7BB797F-161B-A14E-B104-ED5D6BED7D89}" sibTransId="{384ACEB1-524F-F34B-8036-AFA7E6111480}"/>
    <dgm:cxn modelId="{20859F17-3545-4547-B183-3A3AFBEF62CB}" srcId="{40AF8D6C-F261-394D-90A5-B0AE3E0F53AD}" destId="{2358F454-B6C5-4651-BA5C-AED2C7E990FE}" srcOrd="2" destOrd="0" parTransId="{DEF76CFE-4105-4B33-9AD9-6D7D65E3EBC6}" sibTransId="{0F68A7D8-5CB9-4EBC-9D7B-A38E0A17008B}"/>
    <dgm:cxn modelId="{ADDB51DE-C02F-45EB-B10D-1634FD342A02}" type="presOf" srcId="{26D6E7D4-CB67-4692-A185-A828415B3E97}" destId="{7B1CFA5B-850A-E54E-B8DE-2FFB5D456C08}" srcOrd="0" destOrd="5" presId="urn:microsoft.com/office/officeart/2005/8/layout/bList2#2"/>
    <dgm:cxn modelId="{A30CF7B2-862E-48EE-B189-2C7B3865EEAB}" srcId="{26721DE2-24F8-A54D-8CD5-D0C76C2153B7}" destId="{D7352512-92EC-44F6-9A83-7FF0684E7C1C}" srcOrd="1" destOrd="0" parTransId="{B49C021F-4089-4063-BEB7-8041A7DD3DB4}" sibTransId="{A175D016-9FFB-4DDC-998F-EC1E107CD946}"/>
    <dgm:cxn modelId="{585F54EA-3754-4C4C-AF27-567AC901D29A}" type="presOf" srcId="{43129AE1-8FAC-43B4-A78E-8A73942F80F3}" destId="{7B1CFA5B-850A-E54E-B8DE-2FFB5D456C08}" srcOrd="0" destOrd="4" presId="urn:microsoft.com/office/officeart/2005/8/layout/bList2#2"/>
    <dgm:cxn modelId="{A6114A65-B927-C949-9A19-7E8B2F6A3D9B}" srcId="{56BC8F83-B326-C64C-A20C-CF00888AC912}" destId="{1DEBAEF6-955A-294F-8628-0E4E4A936F06}" srcOrd="1" destOrd="0" parTransId="{2CACB01C-B9BE-5F48-A2E4-C3CC326E73F0}" sibTransId="{B4298273-F092-4D4A-90CB-C80EB05E3CC9}"/>
    <dgm:cxn modelId="{E8B9E5FB-DA70-8C4F-904B-85E78C89A35E}" type="presOf" srcId="{533BE462-BE45-9A4C-BB79-65522F6D7F06}" destId="{28C7598E-5AD1-3A43-955C-78314AF749A0}" srcOrd="0" destOrd="0" presId="urn:microsoft.com/office/officeart/2005/8/layout/bList2#2"/>
    <dgm:cxn modelId="{43D99C21-E298-AC4E-83C4-FFE4B0D4F016}" srcId="{56BC8F83-B326-C64C-A20C-CF00888AC912}" destId="{E4518CC2-F75B-F643-8F08-1C2410003A80}" srcOrd="7" destOrd="0" parTransId="{ED89C76F-00E7-654E-AB88-6C95ABA4AE6B}" sibTransId="{C410163C-F696-0448-9D11-38C22FCEC597}"/>
    <dgm:cxn modelId="{A882C857-4C71-2A4E-8046-33BDCB6EC0C3}" srcId="{56BC8F83-B326-C64C-A20C-CF00888AC912}" destId="{FF3DA15B-0D32-B74C-8F8A-DBE93DD2D351}" srcOrd="0" destOrd="0" parTransId="{68916436-98D2-6B4C-BDE5-F0CB3E07C61A}" sibTransId="{7CE18F40-7FD1-EF4D-B4B9-8A8519E7CBA2}"/>
    <dgm:cxn modelId="{7790C6D2-C41C-9A46-B51B-1F70D50A6093}" type="presOf" srcId="{F99A488B-A8FC-7E49-AC52-8EC47AF8F55B}" destId="{093D0870-70CE-FA40-83DD-6B805D110C0F}" srcOrd="0" destOrd="0" presId="urn:microsoft.com/office/officeart/2005/8/layout/bList2#2"/>
    <dgm:cxn modelId="{EDA9C474-5928-42BB-8553-F08180C8B0BB}" type="presOf" srcId="{43702649-A6ED-4A85-924D-1E6417F9DC0A}" destId="{374CB39D-56DE-6049-9921-E995605C2DE0}" srcOrd="0" destOrd="1" presId="urn:microsoft.com/office/officeart/2005/8/layout/bList2#2"/>
    <dgm:cxn modelId="{7191482C-5F5D-4EB1-AFC8-C4F85B000A39}" type="presOf" srcId="{2358F454-B6C5-4651-BA5C-AED2C7E990FE}" destId="{374CB39D-56DE-6049-9921-E995605C2DE0}" srcOrd="0" destOrd="2" presId="urn:microsoft.com/office/officeart/2005/8/layout/bList2#2"/>
    <dgm:cxn modelId="{17D107C4-F03B-2341-877A-E252EF9A40ED}" srcId="{56BC8F83-B326-C64C-A20C-CF00888AC912}" destId="{F2BFE8FE-55C6-5440-8267-E367B195A1A1}" srcOrd="2" destOrd="0" parTransId="{89C443A9-0AB7-6D46-90A7-B251BC2E3917}" sibTransId="{63C4E179-F67F-0547-9FAF-E4B6CD608368}"/>
    <dgm:cxn modelId="{11C79381-CDF8-4D4A-8B39-3E7C73935EE5}" srcId="{533BE462-BE45-9A4C-BB79-65522F6D7F06}" destId="{26721DE2-24F8-A54D-8CD5-D0C76C2153B7}" srcOrd="3" destOrd="0" parTransId="{FA1A2738-522A-3B46-96E2-40E3CBDE4255}" sibTransId="{4847CDB9-A4AD-5847-8A95-D8CDB55AB92F}"/>
    <dgm:cxn modelId="{99CEFDF4-6DB5-3A4C-B23C-B435E8FB517C}" srcId="{40AF8D6C-F261-394D-90A5-B0AE3E0F53AD}" destId="{0E67AC02-1696-5249-822B-03444A01DD36}" srcOrd="0" destOrd="0" parTransId="{69A976E2-1785-6E48-994B-5AECBB3E5B79}" sibTransId="{49BA5F90-A9C8-2640-BB28-0AC9BF182AF0}"/>
    <dgm:cxn modelId="{6CB52EEC-86A3-4AB9-9C78-02CD7509BD22}" srcId="{56BC8F83-B326-C64C-A20C-CF00888AC912}" destId="{26D6E7D4-CB67-4692-A185-A828415B3E97}" srcOrd="5" destOrd="0" parTransId="{9F26A9FA-0225-4933-9019-B526189FDCD5}" sibTransId="{01661EB1-5ADA-4EF5-91A7-3EF52C86CF6F}"/>
    <dgm:cxn modelId="{6628BA1C-0790-41DB-AFBD-4BDA32F6C958}" type="presOf" srcId="{28D6446B-4984-400D-AB3D-9916CD95A733}" destId="{7B1CFA5B-850A-E54E-B8DE-2FFB5D456C08}" srcOrd="0" destOrd="6" presId="urn:microsoft.com/office/officeart/2005/8/layout/bList2#2"/>
    <dgm:cxn modelId="{71AA25E1-6E15-8647-9B01-7F77177AA446}" srcId="{533BE462-BE45-9A4C-BB79-65522F6D7F06}" destId="{B81D50E4-674F-AD4C-9E15-9393AEC0C71B}" srcOrd="1" destOrd="0" parTransId="{51BD2C30-BF3E-A343-8455-B98360C2AFE3}" sibTransId="{D2527D8B-95BD-784F-9EC5-13311B3154CF}"/>
    <dgm:cxn modelId="{851BF912-78F9-BD4E-90F1-4AE7A3ED582D}" srcId="{533BE462-BE45-9A4C-BB79-65522F6D7F06}" destId="{40AF8D6C-F261-394D-90A5-B0AE3E0F53AD}" srcOrd="2" destOrd="0" parTransId="{E3712CC1-6350-D645-BE19-6E9B64F96EED}" sibTransId="{F99A488B-A8FC-7E49-AC52-8EC47AF8F55B}"/>
    <dgm:cxn modelId="{87081147-20B9-41A7-AB25-BE0E518A2EE7}" srcId="{56BC8F83-B326-C64C-A20C-CF00888AC912}" destId="{28D6446B-4984-400D-AB3D-9916CD95A733}" srcOrd="6" destOrd="0" parTransId="{303B6670-7D84-48C4-81F3-C776F3DD23C9}" sibTransId="{B7AF4B3E-AB42-4362-AEE0-61EB42119C20}"/>
    <dgm:cxn modelId="{EF183718-00F0-9046-98CC-259EAD8F1A2B}" type="presOf" srcId="{1DEBAEF6-955A-294F-8628-0E4E4A936F06}" destId="{7B1CFA5B-850A-E54E-B8DE-2FFB5D456C08}" srcOrd="0" destOrd="1" presId="urn:microsoft.com/office/officeart/2005/8/layout/bList2#2"/>
    <dgm:cxn modelId="{0382C431-1D19-CA44-A83D-8E4594AE9A2A}" srcId="{533BE462-BE45-9A4C-BB79-65522F6D7F06}" destId="{56BC8F83-B326-C64C-A20C-CF00888AC912}" srcOrd="0" destOrd="0" parTransId="{6D465520-A65A-224A-A16F-F28C688EBF1B}" sibTransId="{A19B4419-9A7C-954E-9C5A-5C48D6D66D2E}"/>
    <dgm:cxn modelId="{A170D250-2549-454E-ABA3-73014A0F1B4F}" type="presOf" srcId="{FF3DA15B-0D32-B74C-8F8A-DBE93DD2D351}" destId="{7B1CFA5B-850A-E54E-B8DE-2FFB5D456C08}" srcOrd="0" destOrd="0" presId="urn:microsoft.com/office/officeart/2005/8/layout/bList2#2"/>
    <dgm:cxn modelId="{9F56D0D9-7275-5742-B8F7-0E5094B9966F}" type="presOf" srcId="{A19B4419-9A7C-954E-9C5A-5C48D6D66D2E}" destId="{35A14714-C4D9-5444-A7E2-62FFC6B6DD12}" srcOrd="0" destOrd="0" presId="urn:microsoft.com/office/officeart/2005/8/layout/bList2#2"/>
    <dgm:cxn modelId="{ED9D028E-BE41-8F4B-A16B-D2E3FC5B4923}" type="presOf" srcId="{26721DE2-24F8-A54D-8CD5-D0C76C2153B7}" destId="{BCE5B15F-E610-B34E-9240-B47533016508}" srcOrd="1" destOrd="0" presId="urn:microsoft.com/office/officeart/2005/8/layout/bList2#2"/>
    <dgm:cxn modelId="{4EC62F10-11B6-4428-A62B-92421555852E}" type="presOf" srcId="{35AD86D5-233B-41A1-8EE3-0EADC1168425}" destId="{5BD1DA1A-E8F8-804F-A911-A8E19E508BAE}" srcOrd="0" destOrd="1" presId="urn:microsoft.com/office/officeart/2005/8/layout/bList2#2"/>
    <dgm:cxn modelId="{F51B2D28-0D0B-0C4F-AA91-5DC74BA4484E}" srcId="{56BC8F83-B326-C64C-A20C-CF00888AC912}" destId="{6215B228-0828-EA46-8F32-F104F40C02AA}" srcOrd="8" destOrd="0" parTransId="{2E805CDB-EE30-F24F-B773-67A05B02B642}" sibTransId="{CC7AF2AF-E718-1D49-B509-2D90BEE806BA}"/>
    <dgm:cxn modelId="{F5F67473-97B4-47C7-962E-77D52EFC3781}" srcId="{56BC8F83-B326-C64C-A20C-CF00888AC912}" destId="{43129AE1-8FAC-43B4-A78E-8A73942F80F3}" srcOrd="4" destOrd="0" parTransId="{A4ED55E5-0C39-42B2-8068-3170F3EB2A0F}" sibTransId="{10E76BAA-6483-4679-AFFA-F8CB1B7DD4E2}"/>
    <dgm:cxn modelId="{CC038DF0-8E45-EA4B-9B1D-DFB6E1DDFDDD}" type="presOf" srcId="{40AF8D6C-F261-394D-90A5-B0AE3E0F53AD}" destId="{0517BADF-A16B-A84F-8AE8-6108A07A95F2}" srcOrd="1" destOrd="0" presId="urn:microsoft.com/office/officeart/2005/8/layout/bList2#2"/>
    <dgm:cxn modelId="{7371B4DE-A9E7-4737-A011-50ED826F3DF1}" type="presOf" srcId="{D7352512-92EC-44F6-9A83-7FF0684E7C1C}" destId="{9206B722-769D-CB48-A526-1E0A554029B7}" srcOrd="0" destOrd="1" presId="urn:microsoft.com/office/officeart/2005/8/layout/bList2#2"/>
    <dgm:cxn modelId="{5BF7F29F-82F5-3E46-91BC-C0C0F5D4C733}" srcId="{56BC8F83-B326-C64C-A20C-CF00888AC912}" destId="{A6C9676E-9112-6B4D-8EB2-1A523FAC35FE}" srcOrd="3" destOrd="0" parTransId="{DEFC21C0-6E26-0944-A75B-DDF985791E3A}" sibTransId="{19831E43-AA7E-6B40-BB79-DBE322409A1C}"/>
    <dgm:cxn modelId="{F5D4C9F4-415B-3641-921B-FE7ED9880B86}" type="presOf" srcId="{D2527D8B-95BD-784F-9EC5-13311B3154CF}" destId="{4FE154AD-A593-7847-B78F-BC7AC352E7E5}" srcOrd="0" destOrd="0" presId="urn:microsoft.com/office/officeart/2005/8/layout/bList2#2"/>
    <dgm:cxn modelId="{F1506811-0463-DE4D-94F2-24CD9A4CC765}" type="presOf" srcId="{B81D50E4-674F-AD4C-9E15-9393AEC0C71B}" destId="{684E6580-D70D-0C4F-9AF6-889FE7C8E3DC}" srcOrd="1" destOrd="0" presId="urn:microsoft.com/office/officeart/2005/8/layout/bList2#2"/>
    <dgm:cxn modelId="{C4D9AD02-55A7-D849-9ACE-7E490F831DFD}" type="presOf" srcId="{E4518CC2-F75B-F643-8F08-1C2410003A80}" destId="{7B1CFA5B-850A-E54E-B8DE-2FFB5D456C08}" srcOrd="0" destOrd="7" presId="urn:microsoft.com/office/officeart/2005/8/layout/bList2#2"/>
    <dgm:cxn modelId="{CB36A360-0B48-CD4F-95C6-521A52ADA4BA}" type="presParOf" srcId="{28C7598E-5AD1-3A43-955C-78314AF749A0}" destId="{46108708-FB57-2948-BA11-857AA8F91883}" srcOrd="0" destOrd="0" presId="urn:microsoft.com/office/officeart/2005/8/layout/bList2#2"/>
    <dgm:cxn modelId="{1D9ECFF5-7CD2-F444-B125-D3702FCE6BA9}" type="presParOf" srcId="{46108708-FB57-2948-BA11-857AA8F91883}" destId="{7B1CFA5B-850A-E54E-B8DE-2FFB5D456C08}" srcOrd="0" destOrd="0" presId="urn:microsoft.com/office/officeart/2005/8/layout/bList2#2"/>
    <dgm:cxn modelId="{A242FF25-1649-7B4E-8AD0-97A5841F69FD}" type="presParOf" srcId="{46108708-FB57-2948-BA11-857AA8F91883}" destId="{E515A519-807E-E046-A51D-B2F62EA3B498}" srcOrd="1" destOrd="0" presId="urn:microsoft.com/office/officeart/2005/8/layout/bList2#2"/>
    <dgm:cxn modelId="{79A02938-3718-104F-BC6C-D8E3C10E711C}" type="presParOf" srcId="{46108708-FB57-2948-BA11-857AA8F91883}" destId="{8C7D5EAA-C145-C546-96F6-2DD65789A710}" srcOrd="2" destOrd="0" presId="urn:microsoft.com/office/officeart/2005/8/layout/bList2#2"/>
    <dgm:cxn modelId="{AB6C14A0-26FD-FF43-AD08-16CBF7A7B839}" type="presParOf" srcId="{46108708-FB57-2948-BA11-857AA8F91883}" destId="{67229BBA-0D7E-2A42-8DC9-F3772B80F3E3}" srcOrd="3" destOrd="0" presId="urn:microsoft.com/office/officeart/2005/8/layout/bList2#2"/>
    <dgm:cxn modelId="{D463E8FD-C9E0-464B-96D4-ECC8C8442523}" type="presParOf" srcId="{28C7598E-5AD1-3A43-955C-78314AF749A0}" destId="{35A14714-C4D9-5444-A7E2-62FFC6B6DD12}" srcOrd="1" destOrd="0" presId="urn:microsoft.com/office/officeart/2005/8/layout/bList2#2"/>
    <dgm:cxn modelId="{50FA8570-68CD-E54C-8419-D1010D500D4D}" type="presParOf" srcId="{28C7598E-5AD1-3A43-955C-78314AF749A0}" destId="{FCEE453D-4BE6-B84C-9542-6AC286ADA689}" srcOrd="2" destOrd="0" presId="urn:microsoft.com/office/officeart/2005/8/layout/bList2#2"/>
    <dgm:cxn modelId="{DAE8C076-3C8F-D04C-9EFA-CF0866B538D6}" type="presParOf" srcId="{FCEE453D-4BE6-B84C-9542-6AC286ADA689}" destId="{5BD1DA1A-E8F8-804F-A911-A8E19E508BAE}" srcOrd="0" destOrd="0" presId="urn:microsoft.com/office/officeart/2005/8/layout/bList2#2"/>
    <dgm:cxn modelId="{268DADE1-C881-D549-B0D7-060016B5EAD2}" type="presParOf" srcId="{FCEE453D-4BE6-B84C-9542-6AC286ADA689}" destId="{EC172834-1529-F549-B23A-A13049DF1CBC}" srcOrd="1" destOrd="0" presId="urn:microsoft.com/office/officeart/2005/8/layout/bList2#2"/>
    <dgm:cxn modelId="{F3669F16-9F38-2448-B120-7253B2F123B6}" type="presParOf" srcId="{FCEE453D-4BE6-B84C-9542-6AC286ADA689}" destId="{684E6580-D70D-0C4F-9AF6-889FE7C8E3DC}" srcOrd="2" destOrd="0" presId="urn:microsoft.com/office/officeart/2005/8/layout/bList2#2"/>
    <dgm:cxn modelId="{B337C847-5F7C-F048-8C47-859362805205}" type="presParOf" srcId="{FCEE453D-4BE6-B84C-9542-6AC286ADA689}" destId="{EA9F5A21-BB99-514D-87D7-2346519A613A}" srcOrd="3" destOrd="0" presId="urn:microsoft.com/office/officeart/2005/8/layout/bList2#2"/>
    <dgm:cxn modelId="{B8715512-3732-BB49-8655-85F8EC503C7C}" type="presParOf" srcId="{28C7598E-5AD1-3A43-955C-78314AF749A0}" destId="{4FE154AD-A593-7847-B78F-BC7AC352E7E5}" srcOrd="3" destOrd="0" presId="urn:microsoft.com/office/officeart/2005/8/layout/bList2#2"/>
    <dgm:cxn modelId="{FCA03BA8-B02F-B242-9F57-747582105EFB}" type="presParOf" srcId="{28C7598E-5AD1-3A43-955C-78314AF749A0}" destId="{88ED0764-B991-5B4C-8B09-BDEA78F37E35}" srcOrd="4" destOrd="0" presId="urn:microsoft.com/office/officeart/2005/8/layout/bList2#2"/>
    <dgm:cxn modelId="{74BA09DD-09B9-414F-9AD1-D027E129E48C}" type="presParOf" srcId="{88ED0764-B991-5B4C-8B09-BDEA78F37E35}" destId="{374CB39D-56DE-6049-9921-E995605C2DE0}" srcOrd="0" destOrd="0" presId="urn:microsoft.com/office/officeart/2005/8/layout/bList2#2"/>
    <dgm:cxn modelId="{83FEFF80-99F5-5D4C-A5D9-3C485370E92C}" type="presParOf" srcId="{88ED0764-B991-5B4C-8B09-BDEA78F37E35}" destId="{CCE0F57F-C5EA-1C49-87C1-462CAFCA204B}" srcOrd="1" destOrd="0" presId="urn:microsoft.com/office/officeart/2005/8/layout/bList2#2"/>
    <dgm:cxn modelId="{E0B0EE96-F868-204E-A474-297FC769CDA3}" type="presParOf" srcId="{88ED0764-B991-5B4C-8B09-BDEA78F37E35}" destId="{0517BADF-A16B-A84F-8AE8-6108A07A95F2}" srcOrd="2" destOrd="0" presId="urn:microsoft.com/office/officeart/2005/8/layout/bList2#2"/>
    <dgm:cxn modelId="{82CA7572-B336-AC4D-A5D8-DDA9E0643462}" type="presParOf" srcId="{88ED0764-B991-5B4C-8B09-BDEA78F37E35}" destId="{F4BD971A-AC01-EF45-A222-F8C7A379F518}" srcOrd="3" destOrd="0" presId="urn:microsoft.com/office/officeart/2005/8/layout/bList2#2"/>
    <dgm:cxn modelId="{A05C0CCC-F797-D24C-8C35-CCDBC47B7752}" type="presParOf" srcId="{28C7598E-5AD1-3A43-955C-78314AF749A0}" destId="{093D0870-70CE-FA40-83DD-6B805D110C0F}" srcOrd="5" destOrd="0" presId="urn:microsoft.com/office/officeart/2005/8/layout/bList2#2"/>
    <dgm:cxn modelId="{05A30B36-F345-8E41-B699-BED074E39BC8}" type="presParOf" srcId="{28C7598E-5AD1-3A43-955C-78314AF749A0}" destId="{1CAE2CC5-42BB-E44D-9C23-2DD18069186D}" srcOrd="6" destOrd="0" presId="urn:microsoft.com/office/officeart/2005/8/layout/bList2#2"/>
    <dgm:cxn modelId="{D1DFF803-E318-5749-BB5B-B132C89419D5}" type="presParOf" srcId="{1CAE2CC5-42BB-E44D-9C23-2DD18069186D}" destId="{9206B722-769D-CB48-A526-1E0A554029B7}" srcOrd="0" destOrd="0" presId="urn:microsoft.com/office/officeart/2005/8/layout/bList2#2"/>
    <dgm:cxn modelId="{17A0B039-A6D1-D048-A1B9-EEABEE237397}" type="presParOf" srcId="{1CAE2CC5-42BB-E44D-9C23-2DD18069186D}" destId="{BE2F2C2A-6328-9943-AC36-4825D596C0BF}" srcOrd="1" destOrd="0" presId="urn:microsoft.com/office/officeart/2005/8/layout/bList2#2"/>
    <dgm:cxn modelId="{8FD3E64B-4D28-7E48-B3CC-38EBDD475EB8}" type="presParOf" srcId="{1CAE2CC5-42BB-E44D-9C23-2DD18069186D}" destId="{BCE5B15F-E610-B34E-9240-B47533016508}" srcOrd="2" destOrd="0" presId="urn:microsoft.com/office/officeart/2005/8/layout/bList2#2"/>
    <dgm:cxn modelId="{0333D511-B8EC-584B-ADB4-A723D4CD10A0}" type="presParOf" srcId="{1CAE2CC5-42BB-E44D-9C23-2DD18069186D}" destId="{8F6A9371-1CEC-324A-B4B9-47AF0C31977D}" srcOrd="3" destOrd="0" presId="urn:microsoft.com/office/officeart/2005/8/layout/b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B62E72-DCBA-4153-A408-294376EC3669}" type="doc">
      <dgm:prSet loTypeId="urn:microsoft.com/office/officeart/2005/8/layout/venn3" loCatId="relationship" qsTypeId="urn:microsoft.com/office/officeart/2005/8/quickstyle/3d1" qsCatId="3D" csTypeId="urn:microsoft.com/office/officeart/2005/8/colors/accent2_2" csCatId="accent2" phldr="1"/>
      <dgm:spPr/>
      <dgm:t>
        <a:bodyPr/>
        <a:lstStyle/>
        <a:p>
          <a:endParaRPr lang="en-US"/>
        </a:p>
      </dgm:t>
    </dgm:pt>
    <dgm:pt modelId="{A5884A81-E959-4294-9B41-C88468E6D308}">
      <dgm:prSet phldrT="[Text]" custT="1"/>
      <dgm:spPr/>
      <dgm:t>
        <a:bodyPr lIns="9144" tIns="9144" rIns="9144" bIns="9144"/>
        <a:lstStyle/>
        <a:p>
          <a:r>
            <a:rPr lang="en-US" sz="1500" b="1" dirty="0" smtClean="0">
              <a:solidFill>
                <a:schemeClr val="tx1">
                  <a:lumMod val="85000"/>
                  <a:lumOff val="15000"/>
                </a:schemeClr>
              </a:solidFill>
            </a:rPr>
            <a:t>Certification</a:t>
          </a:r>
          <a:endParaRPr lang="en-US" sz="1500" b="1" dirty="0">
            <a:solidFill>
              <a:schemeClr val="tx1">
                <a:lumMod val="85000"/>
                <a:lumOff val="15000"/>
              </a:schemeClr>
            </a:solidFill>
          </a:endParaRPr>
        </a:p>
      </dgm:t>
    </dgm:pt>
    <dgm:pt modelId="{8ED0BAD4-D1CB-4B8E-9BF0-C22DAE44C2EF}" type="parTrans" cxnId="{ED1D4E42-7F6D-46F6-967B-8F6F7F7B969E}">
      <dgm:prSet/>
      <dgm:spPr/>
      <dgm:t>
        <a:bodyPr/>
        <a:lstStyle/>
        <a:p>
          <a:endParaRPr lang="en-US"/>
        </a:p>
      </dgm:t>
    </dgm:pt>
    <dgm:pt modelId="{FB7475DB-2998-45FA-85C0-A1C57FDEC760}" type="sibTrans" cxnId="{ED1D4E42-7F6D-46F6-967B-8F6F7F7B969E}">
      <dgm:prSet/>
      <dgm:spPr/>
      <dgm:t>
        <a:bodyPr/>
        <a:lstStyle/>
        <a:p>
          <a:endParaRPr lang="en-US"/>
        </a:p>
      </dgm:t>
    </dgm:pt>
    <dgm:pt modelId="{6AC3EE4D-4992-41F6-957C-F717A072A880}">
      <dgm:prSet phldrT="[Text]" custT="1"/>
      <dgm:spPr/>
      <dgm:t>
        <a:bodyPr lIns="9144" tIns="9144" rIns="9144" bIns="9144"/>
        <a:lstStyle/>
        <a:p>
          <a:r>
            <a:rPr lang="en-US" sz="1500" b="1" dirty="0" smtClean="0">
              <a:solidFill>
                <a:schemeClr val="tx1">
                  <a:lumMod val="85000"/>
                  <a:lumOff val="15000"/>
                </a:schemeClr>
              </a:solidFill>
            </a:rPr>
            <a:t>Child Care Works</a:t>
          </a:r>
          <a:endParaRPr lang="en-US" sz="1500" b="1" dirty="0">
            <a:solidFill>
              <a:schemeClr val="tx1">
                <a:lumMod val="85000"/>
                <a:lumOff val="15000"/>
              </a:schemeClr>
            </a:solidFill>
          </a:endParaRPr>
        </a:p>
      </dgm:t>
    </dgm:pt>
    <dgm:pt modelId="{C6B73ED9-C81B-481B-B810-ADB39C90A3E5}" type="parTrans" cxnId="{713D827F-CBC2-4D56-B441-CD62F88200CB}">
      <dgm:prSet/>
      <dgm:spPr/>
      <dgm:t>
        <a:bodyPr/>
        <a:lstStyle/>
        <a:p>
          <a:endParaRPr lang="en-US"/>
        </a:p>
      </dgm:t>
    </dgm:pt>
    <dgm:pt modelId="{C855E318-F2BA-40CD-92ED-CCE12A533DB7}" type="sibTrans" cxnId="{713D827F-CBC2-4D56-B441-CD62F88200CB}">
      <dgm:prSet/>
      <dgm:spPr/>
      <dgm:t>
        <a:bodyPr/>
        <a:lstStyle/>
        <a:p>
          <a:endParaRPr lang="en-US"/>
        </a:p>
      </dgm:t>
    </dgm:pt>
    <dgm:pt modelId="{29C55BCF-7D5E-4837-B63B-E3FAF3505283}">
      <dgm:prSet phldrT="[Text]" custT="1"/>
      <dgm:spPr/>
      <dgm:t>
        <a:bodyPr lIns="9144" tIns="9144" rIns="9144" bIns="9144"/>
        <a:lstStyle/>
        <a:p>
          <a:r>
            <a:rPr lang="en-US" sz="1500" b="1" dirty="0" smtClean="0">
              <a:solidFill>
                <a:schemeClr val="tx1">
                  <a:lumMod val="85000"/>
                  <a:lumOff val="15000"/>
                </a:schemeClr>
              </a:solidFill>
            </a:rPr>
            <a:t>Keys to Quality</a:t>
          </a:r>
          <a:endParaRPr lang="en-US" sz="1500" b="1" dirty="0">
            <a:solidFill>
              <a:schemeClr val="tx1">
                <a:lumMod val="85000"/>
                <a:lumOff val="15000"/>
              </a:schemeClr>
            </a:solidFill>
          </a:endParaRPr>
        </a:p>
      </dgm:t>
    </dgm:pt>
    <dgm:pt modelId="{EA1296A6-6BA2-4C8C-B469-74C4039138AC}" type="parTrans" cxnId="{CD1C8AF6-0D7D-4FA6-8FAB-40BF208521A1}">
      <dgm:prSet/>
      <dgm:spPr/>
      <dgm:t>
        <a:bodyPr/>
        <a:lstStyle/>
        <a:p>
          <a:endParaRPr lang="en-US"/>
        </a:p>
      </dgm:t>
    </dgm:pt>
    <dgm:pt modelId="{7B47F2FD-B5D1-42BD-A0AF-74CD3F22DF6B}" type="sibTrans" cxnId="{CD1C8AF6-0D7D-4FA6-8FAB-40BF208521A1}">
      <dgm:prSet/>
      <dgm:spPr/>
      <dgm:t>
        <a:bodyPr/>
        <a:lstStyle/>
        <a:p>
          <a:endParaRPr lang="en-US"/>
        </a:p>
      </dgm:t>
    </dgm:pt>
    <dgm:pt modelId="{867DAC28-01ED-4D7A-871B-169FD6E76EA6}">
      <dgm:prSet phldrT="[Text]" custT="1"/>
      <dgm:spPr/>
      <dgm:t>
        <a:bodyPr lIns="9144" tIns="9144" rIns="9144" bIns="9144"/>
        <a:lstStyle/>
        <a:p>
          <a:r>
            <a:rPr lang="en-US" sz="1500" b="1" dirty="0" smtClean="0">
              <a:solidFill>
                <a:schemeClr val="tx1">
                  <a:lumMod val="85000"/>
                  <a:lumOff val="15000"/>
                </a:schemeClr>
              </a:solidFill>
            </a:rPr>
            <a:t>PA Pre-K Counts</a:t>
          </a:r>
          <a:endParaRPr lang="en-US" sz="1500" b="1" dirty="0">
            <a:solidFill>
              <a:schemeClr val="tx1">
                <a:lumMod val="85000"/>
                <a:lumOff val="15000"/>
              </a:schemeClr>
            </a:solidFill>
          </a:endParaRPr>
        </a:p>
      </dgm:t>
    </dgm:pt>
    <dgm:pt modelId="{2A017A40-FF05-4B33-803E-A492B9FCEFE7}" type="parTrans" cxnId="{A7B19D81-C1CE-41B1-8537-1C3D6B319705}">
      <dgm:prSet/>
      <dgm:spPr/>
      <dgm:t>
        <a:bodyPr/>
        <a:lstStyle/>
        <a:p>
          <a:endParaRPr lang="en-US"/>
        </a:p>
      </dgm:t>
    </dgm:pt>
    <dgm:pt modelId="{006D9DE6-624B-41E7-8C2C-3C2B50CB8965}" type="sibTrans" cxnId="{A7B19D81-C1CE-41B1-8537-1C3D6B319705}">
      <dgm:prSet/>
      <dgm:spPr/>
      <dgm:t>
        <a:bodyPr/>
        <a:lstStyle/>
        <a:p>
          <a:endParaRPr lang="en-US"/>
        </a:p>
      </dgm:t>
    </dgm:pt>
    <dgm:pt modelId="{67E9C9E1-2034-4F28-8BE9-F1C14B193256}">
      <dgm:prSet phldrT="[Text]" custT="1"/>
      <dgm:spPr/>
      <dgm:t>
        <a:bodyPr lIns="9144" tIns="9144" rIns="9144" bIns="9144"/>
        <a:lstStyle/>
        <a:p>
          <a:r>
            <a:rPr lang="en-US" sz="1500" b="1" dirty="0" smtClean="0"/>
            <a:t>Provider </a:t>
          </a:r>
          <a:r>
            <a:rPr lang="en-US" sz="1500" b="1" dirty="0" smtClean="0">
              <a:solidFill>
                <a:schemeClr val="tx1">
                  <a:lumMod val="85000"/>
                  <a:lumOff val="15000"/>
                </a:schemeClr>
              </a:solidFill>
            </a:rPr>
            <a:t>Management</a:t>
          </a:r>
          <a:endParaRPr lang="en-US" sz="1500" b="1" dirty="0">
            <a:solidFill>
              <a:schemeClr val="tx1">
                <a:lumMod val="85000"/>
                <a:lumOff val="15000"/>
              </a:schemeClr>
            </a:solidFill>
          </a:endParaRPr>
        </a:p>
      </dgm:t>
    </dgm:pt>
    <dgm:pt modelId="{BE6A3F64-3889-4C74-AFF8-3FCB498554D5}" type="parTrans" cxnId="{07D98F9A-4276-43FE-B5A0-F41EF934C7BE}">
      <dgm:prSet/>
      <dgm:spPr/>
      <dgm:t>
        <a:bodyPr/>
        <a:lstStyle/>
        <a:p>
          <a:endParaRPr lang="en-US"/>
        </a:p>
      </dgm:t>
    </dgm:pt>
    <dgm:pt modelId="{C72A1379-6BF4-497D-B30A-361F38DE22FC}" type="sibTrans" cxnId="{07D98F9A-4276-43FE-B5A0-F41EF934C7BE}">
      <dgm:prSet/>
      <dgm:spPr/>
      <dgm:t>
        <a:bodyPr/>
        <a:lstStyle/>
        <a:p>
          <a:endParaRPr lang="en-US"/>
        </a:p>
      </dgm:t>
    </dgm:pt>
    <dgm:pt modelId="{DFC84436-3573-46F3-AB11-6CE403D9D13B}">
      <dgm:prSet phldrT="[Text]" custT="1"/>
      <dgm:spPr/>
      <dgm:t>
        <a:bodyPr lIns="9144" tIns="9144" rIns="9144" bIns="9144"/>
        <a:lstStyle/>
        <a:p>
          <a:r>
            <a:rPr lang="en-US" sz="1500" b="1" dirty="0" smtClean="0">
              <a:solidFill>
                <a:schemeClr val="tx1">
                  <a:lumMod val="85000"/>
                  <a:lumOff val="15000"/>
                </a:schemeClr>
              </a:solidFill>
            </a:rPr>
            <a:t>Early Learning Network</a:t>
          </a:r>
          <a:endParaRPr lang="en-US" sz="1500" b="1" dirty="0">
            <a:solidFill>
              <a:schemeClr val="tx1">
                <a:lumMod val="85000"/>
                <a:lumOff val="15000"/>
              </a:schemeClr>
            </a:solidFill>
          </a:endParaRPr>
        </a:p>
      </dgm:t>
    </dgm:pt>
    <dgm:pt modelId="{71953428-1518-4E2B-A63D-618CB0C4B425}" type="parTrans" cxnId="{F9BF3F66-16F8-4C3A-8DAE-DC8A03E1D25A}">
      <dgm:prSet/>
      <dgm:spPr/>
      <dgm:t>
        <a:bodyPr/>
        <a:lstStyle/>
        <a:p>
          <a:endParaRPr lang="en-US"/>
        </a:p>
      </dgm:t>
    </dgm:pt>
    <dgm:pt modelId="{0DBFBCB8-8FA4-4571-AEF4-EC56A4F211C1}" type="sibTrans" cxnId="{F9BF3F66-16F8-4C3A-8DAE-DC8A03E1D25A}">
      <dgm:prSet/>
      <dgm:spPr/>
      <dgm:t>
        <a:bodyPr/>
        <a:lstStyle/>
        <a:p>
          <a:endParaRPr lang="en-US"/>
        </a:p>
      </dgm:t>
    </dgm:pt>
    <dgm:pt modelId="{0601DC7C-1B50-40F8-8E63-6A7DB9CE5E25}">
      <dgm:prSet phldrT="[Text]" custT="1"/>
      <dgm:spPr/>
      <dgm:t>
        <a:bodyPr lIns="9144" tIns="9144" rIns="9144" bIns="9144"/>
        <a:lstStyle/>
        <a:p>
          <a:r>
            <a:rPr lang="en-US" sz="1500" b="1" dirty="0" smtClean="0">
              <a:solidFill>
                <a:schemeClr val="tx1">
                  <a:lumMod val="85000"/>
                  <a:lumOff val="15000"/>
                </a:schemeClr>
              </a:solidFill>
            </a:rPr>
            <a:t>Early Intervention</a:t>
          </a:r>
          <a:endParaRPr lang="en-US" sz="1500" b="1" dirty="0">
            <a:solidFill>
              <a:schemeClr val="tx1">
                <a:lumMod val="85000"/>
                <a:lumOff val="15000"/>
              </a:schemeClr>
            </a:solidFill>
          </a:endParaRPr>
        </a:p>
      </dgm:t>
    </dgm:pt>
    <dgm:pt modelId="{71625BC7-F450-4109-812E-8AFDDEE2BB24}" type="parTrans" cxnId="{2224F636-E7B5-4B67-B18F-694900A2958E}">
      <dgm:prSet/>
      <dgm:spPr/>
      <dgm:t>
        <a:bodyPr/>
        <a:lstStyle/>
        <a:p>
          <a:endParaRPr lang="en-US"/>
        </a:p>
      </dgm:t>
    </dgm:pt>
    <dgm:pt modelId="{A9F00B42-0E40-4746-91BA-8C2F2778A2B3}" type="sibTrans" cxnId="{2224F636-E7B5-4B67-B18F-694900A2958E}">
      <dgm:prSet/>
      <dgm:spPr/>
      <dgm:t>
        <a:bodyPr/>
        <a:lstStyle/>
        <a:p>
          <a:endParaRPr lang="en-US"/>
        </a:p>
      </dgm:t>
    </dgm:pt>
    <dgm:pt modelId="{C2FA129B-F98E-46FC-87F0-541D668336B5}" type="pres">
      <dgm:prSet presAssocID="{5CB62E72-DCBA-4153-A408-294376EC3669}" presName="Name0" presStyleCnt="0">
        <dgm:presLayoutVars>
          <dgm:dir/>
          <dgm:resizeHandles val="exact"/>
        </dgm:presLayoutVars>
      </dgm:prSet>
      <dgm:spPr/>
      <dgm:t>
        <a:bodyPr/>
        <a:lstStyle/>
        <a:p>
          <a:endParaRPr lang="en-US"/>
        </a:p>
      </dgm:t>
    </dgm:pt>
    <dgm:pt modelId="{B985EC29-15DC-4C62-8DBE-F89D4613ADC4}" type="pres">
      <dgm:prSet presAssocID="{A5884A81-E959-4294-9B41-C88468E6D308}" presName="Name5" presStyleLbl="vennNode1" presStyleIdx="0" presStyleCnt="7" custScaleX="102920" custScaleY="94869" custLinFactX="26954" custLinFactNeighborX="100000" custLinFactNeighborY="227">
        <dgm:presLayoutVars>
          <dgm:bulletEnabled val="1"/>
        </dgm:presLayoutVars>
      </dgm:prSet>
      <dgm:spPr/>
      <dgm:t>
        <a:bodyPr/>
        <a:lstStyle/>
        <a:p>
          <a:endParaRPr lang="en-US"/>
        </a:p>
      </dgm:t>
    </dgm:pt>
    <dgm:pt modelId="{FEBFC6F6-F7E1-4026-BCD6-2F33CC9A3754}" type="pres">
      <dgm:prSet presAssocID="{FB7475DB-2998-45FA-85C0-A1C57FDEC760}" presName="space" presStyleCnt="0"/>
      <dgm:spPr/>
    </dgm:pt>
    <dgm:pt modelId="{1FA0C423-5672-43B9-8AB5-2427FDAA3340}" type="pres">
      <dgm:prSet presAssocID="{6AC3EE4D-4992-41F6-957C-F717A072A880}" presName="Name5" presStyleLbl="vennNode1" presStyleIdx="1" presStyleCnt="7" custLinFactX="50759" custLinFactNeighborX="100000" custLinFactNeighborY="686">
        <dgm:presLayoutVars>
          <dgm:bulletEnabled val="1"/>
        </dgm:presLayoutVars>
      </dgm:prSet>
      <dgm:spPr/>
      <dgm:t>
        <a:bodyPr/>
        <a:lstStyle/>
        <a:p>
          <a:endParaRPr lang="en-US"/>
        </a:p>
      </dgm:t>
    </dgm:pt>
    <dgm:pt modelId="{75B0B121-4D27-4A5F-A604-8BFDDB4C7220}" type="pres">
      <dgm:prSet presAssocID="{C855E318-F2BA-40CD-92ED-CCE12A533DB7}" presName="space" presStyleCnt="0"/>
      <dgm:spPr/>
    </dgm:pt>
    <dgm:pt modelId="{867F2A83-398F-49A5-9E29-B65583BB418F}" type="pres">
      <dgm:prSet presAssocID="{29C55BCF-7D5E-4837-B63B-E3FAF3505283}" presName="Name5" presStyleLbl="vennNode1" presStyleIdx="2" presStyleCnt="7" custLinFactX="75190" custLinFactNeighborX="100000" custLinFactNeighborY="686">
        <dgm:presLayoutVars>
          <dgm:bulletEnabled val="1"/>
        </dgm:presLayoutVars>
      </dgm:prSet>
      <dgm:spPr/>
      <dgm:t>
        <a:bodyPr/>
        <a:lstStyle/>
        <a:p>
          <a:endParaRPr lang="en-US"/>
        </a:p>
      </dgm:t>
    </dgm:pt>
    <dgm:pt modelId="{6E2D1874-8BD1-4F45-B063-AA794A44AD01}" type="pres">
      <dgm:prSet presAssocID="{7B47F2FD-B5D1-42BD-A0AF-74CD3F22DF6B}" presName="space" presStyleCnt="0"/>
      <dgm:spPr/>
    </dgm:pt>
    <dgm:pt modelId="{E432303B-D8E1-480A-9474-779FCA29D796}" type="pres">
      <dgm:prSet presAssocID="{867DAC28-01ED-4D7A-871B-169FD6E76EA6}" presName="Name5" presStyleLbl="vennNode1" presStyleIdx="3" presStyleCnt="7" custLinFactX="-200000" custLinFactNeighborX="-200425" custLinFactNeighborY="97904">
        <dgm:presLayoutVars>
          <dgm:bulletEnabled val="1"/>
        </dgm:presLayoutVars>
      </dgm:prSet>
      <dgm:spPr/>
      <dgm:t>
        <a:bodyPr/>
        <a:lstStyle/>
        <a:p>
          <a:endParaRPr lang="en-US"/>
        </a:p>
      </dgm:t>
    </dgm:pt>
    <dgm:pt modelId="{6743CFD0-5FAC-4CEC-8567-617B785CFDE0}" type="pres">
      <dgm:prSet presAssocID="{006D9DE6-624B-41E7-8C2C-3C2B50CB8965}" presName="space" presStyleCnt="0"/>
      <dgm:spPr/>
    </dgm:pt>
    <dgm:pt modelId="{2FBF8BEC-7386-4FCE-8B61-7F2979985865}" type="pres">
      <dgm:prSet presAssocID="{DFC84436-3573-46F3-AB11-6CE403D9D13B}" presName="Name5" presStyleLbl="vennNode1" presStyleIdx="4" presStyleCnt="7" custLinFactX="-178954" custLinFactNeighborX="-200000" custLinFactNeighborY="97904">
        <dgm:presLayoutVars>
          <dgm:bulletEnabled val="1"/>
        </dgm:presLayoutVars>
      </dgm:prSet>
      <dgm:spPr/>
      <dgm:t>
        <a:bodyPr/>
        <a:lstStyle/>
        <a:p>
          <a:endParaRPr lang="en-US"/>
        </a:p>
      </dgm:t>
    </dgm:pt>
    <dgm:pt modelId="{2E8598DB-741D-42A5-93F5-76F2F19F09D4}" type="pres">
      <dgm:prSet presAssocID="{0DBFBCB8-8FA4-4571-AEF4-EC56A4F211C1}" presName="space" presStyleCnt="0"/>
      <dgm:spPr/>
    </dgm:pt>
    <dgm:pt modelId="{43512B21-FE3B-4F25-AE46-2904463D8518}" type="pres">
      <dgm:prSet presAssocID="{0601DC7C-1B50-40F8-8E63-6A7DB9CE5E25}" presName="Name5" presStyleLbl="vennNode1" presStyleIdx="5" presStyleCnt="7" custScaleX="107307" custLinFactX="-157824" custLinFactNeighborX="-200000" custLinFactNeighborY="97904">
        <dgm:presLayoutVars>
          <dgm:bulletEnabled val="1"/>
        </dgm:presLayoutVars>
      </dgm:prSet>
      <dgm:spPr/>
      <dgm:t>
        <a:bodyPr/>
        <a:lstStyle/>
        <a:p>
          <a:endParaRPr lang="en-US"/>
        </a:p>
      </dgm:t>
    </dgm:pt>
    <dgm:pt modelId="{3D8D8937-B5E8-4EB9-921C-5D47E76C7AC6}" type="pres">
      <dgm:prSet presAssocID="{A9F00B42-0E40-4746-91BA-8C2F2778A2B3}" presName="space" presStyleCnt="0"/>
      <dgm:spPr/>
    </dgm:pt>
    <dgm:pt modelId="{3D142F45-E199-4FEB-B5AE-F51E52F69DBA}" type="pres">
      <dgm:prSet presAssocID="{67E9C9E1-2034-4F28-8BE9-F1C14B193256}" presName="Name5" presStyleLbl="vennNode1" presStyleIdx="6" presStyleCnt="7" custScaleX="107552" custScaleY="104217" custLinFactX="-138249" custLinFactY="3" custLinFactNeighborX="-200000" custLinFactNeighborY="100000">
        <dgm:presLayoutVars>
          <dgm:bulletEnabled val="1"/>
        </dgm:presLayoutVars>
      </dgm:prSet>
      <dgm:spPr/>
      <dgm:t>
        <a:bodyPr/>
        <a:lstStyle/>
        <a:p>
          <a:endParaRPr lang="en-US"/>
        </a:p>
      </dgm:t>
    </dgm:pt>
  </dgm:ptLst>
  <dgm:cxnLst>
    <dgm:cxn modelId="{A7B19D81-C1CE-41B1-8537-1C3D6B319705}" srcId="{5CB62E72-DCBA-4153-A408-294376EC3669}" destId="{867DAC28-01ED-4D7A-871B-169FD6E76EA6}" srcOrd="3" destOrd="0" parTransId="{2A017A40-FF05-4B33-803E-A492B9FCEFE7}" sibTransId="{006D9DE6-624B-41E7-8C2C-3C2B50CB8965}"/>
    <dgm:cxn modelId="{CEA33E0B-12DD-40A1-96B1-D1D9E36A3949}" type="presOf" srcId="{867DAC28-01ED-4D7A-871B-169FD6E76EA6}" destId="{E432303B-D8E1-480A-9474-779FCA29D796}" srcOrd="0" destOrd="0" presId="urn:microsoft.com/office/officeart/2005/8/layout/venn3"/>
    <dgm:cxn modelId="{831D6ED8-0DE2-4E9A-A6F6-0DD5E5964507}" type="presOf" srcId="{A5884A81-E959-4294-9B41-C88468E6D308}" destId="{B985EC29-15DC-4C62-8DBE-F89D4613ADC4}" srcOrd="0" destOrd="0" presId="urn:microsoft.com/office/officeart/2005/8/layout/venn3"/>
    <dgm:cxn modelId="{3F190C5F-1929-44A0-AF21-328FB6ED4FD0}" type="presOf" srcId="{0601DC7C-1B50-40F8-8E63-6A7DB9CE5E25}" destId="{43512B21-FE3B-4F25-AE46-2904463D8518}" srcOrd="0" destOrd="0" presId="urn:microsoft.com/office/officeart/2005/8/layout/venn3"/>
    <dgm:cxn modelId="{104EC101-0EB9-46B2-A710-F109B464EB5B}" type="presOf" srcId="{67E9C9E1-2034-4F28-8BE9-F1C14B193256}" destId="{3D142F45-E199-4FEB-B5AE-F51E52F69DBA}" srcOrd="0" destOrd="0" presId="urn:microsoft.com/office/officeart/2005/8/layout/venn3"/>
    <dgm:cxn modelId="{E2A0A389-E32E-4281-90C4-C8D683277C5C}" type="presOf" srcId="{5CB62E72-DCBA-4153-A408-294376EC3669}" destId="{C2FA129B-F98E-46FC-87F0-541D668336B5}" srcOrd="0" destOrd="0" presId="urn:microsoft.com/office/officeart/2005/8/layout/venn3"/>
    <dgm:cxn modelId="{ED1D4E42-7F6D-46F6-967B-8F6F7F7B969E}" srcId="{5CB62E72-DCBA-4153-A408-294376EC3669}" destId="{A5884A81-E959-4294-9B41-C88468E6D308}" srcOrd="0" destOrd="0" parTransId="{8ED0BAD4-D1CB-4B8E-9BF0-C22DAE44C2EF}" sibTransId="{FB7475DB-2998-45FA-85C0-A1C57FDEC760}"/>
    <dgm:cxn modelId="{713D827F-CBC2-4D56-B441-CD62F88200CB}" srcId="{5CB62E72-DCBA-4153-A408-294376EC3669}" destId="{6AC3EE4D-4992-41F6-957C-F717A072A880}" srcOrd="1" destOrd="0" parTransId="{C6B73ED9-C81B-481B-B810-ADB39C90A3E5}" sibTransId="{C855E318-F2BA-40CD-92ED-CCE12A533DB7}"/>
    <dgm:cxn modelId="{4624871E-03F8-4C8D-A609-0018AE1E260C}" type="presOf" srcId="{6AC3EE4D-4992-41F6-957C-F717A072A880}" destId="{1FA0C423-5672-43B9-8AB5-2427FDAA3340}" srcOrd="0" destOrd="0" presId="urn:microsoft.com/office/officeart/2005/8/layout/venn3"/>
    <dgm:cxn modelId="{CD1C8AF6-0D7D-4FA6-8FAB-40BF208521A1}" srcId="{5CB62E72-DCBA-4153-A408-294376EC3669}" destId="{29C55BCF-7D5E-4837-B63B-E3FAF3505283}" srcOrd="2" destOrd="0" parTransId="{EA1296A6-6BA2-4C8C-B469-74C4039138AC}" sibTransId="{7B47F2FD-B5D1-42BD-A0AF-74CD3F22DF6B}"/>
    <dgm:cxn modelId="{8AE33422-9F60-4CF0-B888-68C464284607}" type="presOf" srcId="{29C55BCF-7D5E-4837-B63B-E3FAF3505283}" destId="{867F2A83-398F-49A5-9E29-B65583BB418F}" srcOrd="0" destOrd="0" presId="urn:microsoft.com/office/officeart/2005/8/layout/venn3"/>
    <dgm:cxn modelId="{07D98F9A-4276-43FE-B5A0-F41EF934C7BE}" srcId="{5CB62E72-DCBA-4153-A408-294376EC3669}" destId="{67E9C9E1-2034-4F28-8BE9-F1C14B193256}" srcOrd="6" destOrd="0" parTransId="{BE6A3F64-3889-4C74-AFF8-3FCB498554D5}" sibTransId="{C72A1379-6BF4-497D-B30A-361F38DE22FC}"/>
    <dgm:cxn modelId="{2224F636-E7B5-4B67-B18F-694900A2958E}" srcId="{5CB62E72-DCBA-4153-A408-294376EC3669}" destId="{0601DC7C-1B50-40F8-8E63-6A7DB9CE5E25}" srcOrd="5" destOrd="0" parTransId="{71625BC7-F450-4109-812E-8AFDDEE2BB24}" sibTransId="{A9F00B42-0E40-4746-91BA-8C2F2778A2B3}"/>
    <dgm:cxn modelId="{F9BF3F66-16F8-4C3A-8DAE-DC8A03E1D25A}" srcId="{5CB62E72-DCBA-4153-A408-294376EC3669}" destId="{DFC84436-3573-46F3-AB11-6CE403D9D13B}" srcOrd="4" destOrd="0" parTransId="{71953428-1518-4E2B-A63D-618CB0C4B425}" sibTransId="{0DBFBCB8-8FA4-4571-AEF4-EC56A4F211C1}"/>
    <dgm:cxn modelId="{6EC75424-4471-4F53-8E18-90ABB3702A5B}" type="presOf" srcId="{DFC84436-3573-46F3-AB11-6CE403D9D13B}" destId="{2FBF8BEC-7386-4FCE-8B61-7F2979985865}" srcOrd="0" destOrd="0" presId="urn:microsoft.com/office/officeart/2005/8/layout/venn3"/>
    <dgm:cxn modelId="{AD7349B4-5965-4191-AADD-96FDC801DD8D}" type="presParOf" srcId="{C2FA129B-F98E-46FC-87F0-541D668336B5}" destId="{B985EC29-15DC-4C62-8DBE-F89D4613ADC4}" srcOrd="0" destOrd="0" presId="urn:microsoft.com/office/officeart/2005/8/layout/venn3"/>
    <dgm:cxn modelId="{C8887E82-B6C4-4A61-9F88-8F6D8827D2F6}" type="presParOf" srcId="{C2FA129B-F98E-46FC-87F0-541D668336B5}" destId="{FEBFC6F6-F7E1-4026-BCD6-2F33CC9A3754}" srcOrd="1" destOrd="0" presId="urn:microsoft.com/office/officeart/2005/8/layout/venn3"/>
    <dgm:cxn modelId="{85F622E3-209B-46A5-B21C-1CD7C1C30921}" type="presParOf" srcId="{C2FA129B-F98E-46FC-87F0-541D668336B5}" destId="{1FA0C423-5672-43B9-8AB5-2427FDAA3340}" srcOrd="2" destOrd="0" presId="urn:microsoft.com/office/officeart/2005/8/layout/venn3"/>
    <dgm:cxn modelId="{FCC2AE50-FC0E-45F0-9224-D79F32762F9E}" type="presParOf" srcId="{C2FA129B-F98E-46FC-87F0-541D668336B5}" destId="{75B0B121-4D27-4A5F-A604-8BFDDB4C7220}" srcOrd="3" destOrd="0" presId="urn:microsoft.com/office/officeart/2005/8/layout/venn3"/>
    <dgm:cxn modelId="{A10E5950-7DE7-45BD-8F34-03E642CEBAF3}" type="presParOf" srcId="{C2FA129B-F98E-46FC-87F0-541D668336B5}" destId="{867F2A83-398F-49A5-9E29-B65583BB418F}" srcOrd="4" destOrd="0" presId="urn:microsoft.com/office/officeart/2005/8/layout/venn3"/>
    <dgm:cxn modelId="{8F9D7223-5C9F-466B-900D-55C83A91B5D7}" type="presParOf" srcId="{C2FA129B-F98E-46FC-87F0-541D668336B5}" destId="{6E2D1874-8BD1-4F45-B063-AA794A44AD01}" srcOrd="5" destOrd="0" presId="urn:microsoft.com/office/officeart/2005/8/layout/venn3"/>
    <dgm:cxn modelId="{2237D7C3-3958-4414-9DB1-30677C654A5A}" type="presParOf" srcId="{C2FA129B-F98E-46FC-87F0-541D668336B5}" destId="{E432303B-D8E1-480A-9474-779FCA29D796}" srcOrd="6" destOrd="0" presId="urn:microsoft.com/office/officeart/2005/8/layout/venn3"/>
    <dgm:cxn modelId="{EDD2826B-F19D-417C-AF9C-B404A56D7E14}" type="presParOf" srcId="{C2FA129B-F98E-46FC-87F0-541D668336B5}" destId="{6743CFD0-5FAC-4CEC-8567-617B785CFDE0}" srcOrd="7" destOrd="0" presId="urn:microsoft.com/office/officeart/2005/8/layout/venn3"/>
    <dgm:cxn modelId="{728F7402-E485-471A-B85B-E1EE71C04412}" type="presParOf" srcId="{C2FA129B-F98E-46FC-87F0-541D668336B5}" destId="{2FBF8BEC-7386-4FCE-8B61-7F2979985865}" srcOrd="8" destOrd="0" presId="urn:microsoft.com/office/officeart/2005/8/layout/venn3"/>
    <dgm:cxn modelId="{2DA01FE3-B251-4175-BDAB-585EF3356DC9}" type="presParOf" srcId="{C2FA129B-F98E-46FC-87F0-541D668336B5}" destId="{2E8598DB-741D-42A5-93F5-76F2F19F09D4}" srcOrd="9" destOrd="0" presId="urn:microsoft.com/office/officeart/2005/8/layout/venn3"/>
    <dgm:cxn modelId="{6082467B-205F-497E-B402-2A6902D0C2E1}" type="presParOf" srcId="{C2FA129B-F98E-46FC-87F0-541D668336B5}" destId="{43512B21-FE3B-4F25-AE46-2904463D8518}" srcOrd="10" destOrd="0" presId="urn:microsoft.com/office/officeart/2005/8/layout/venn3"/>
    <dgm:cxn modelId="{56EEAD3E-F3E7-4C7F-946C-46FF85F97FB1}" type="presParOf" srcId="{C2FA129B-F98E-46FC-87F0-541D668336B5}" destId="{3D8D8937-B5E8-4EB9-921C-5D47E76C7AC6}" srcOrd="11" destOrd="0" presId="urn:microsoft.com/office/officeart/2005/8/layout/venn3"/>
    <dgm:cxn modelId="{CFA589DE-5CCB-44C4-BCEE-80079F990622}" type="presParOf" srcId="{C2FA129B-F98E-46FC-87F0-541D668336B5}" destId="{3D142F45-E199-4FEB-B5AE-F51E52F69DBA}" srcOrd="1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CFA5B-850A-E54E-B8DE-2FFB5D456C08}">
      <dsp:nvSpPr>
        <dsp:cNvPr id="0" name=""/>
        <dsp:cNvSpPr/>
      </dsp:nvSpPr>
      <dsp:spPr>
        <a:xfrm>
          <a:off x="0" y="76206"/>
          <a:ext cx="1987091" cy="46149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 tIns="18288" rIns="9144" bIns="20320" numCol="1" spcCol="1270" anchor="t" anchorCtr="0">
          <a:noAutofit/>
        </a:bodyPr>
        <a:lstStyle/>
        <a:p>
          <a:pPr marL="171450" lvl="1" indent="-171450" algn="l" defTabSz="711200">
            <a:lnSpc>
              <a:spcPct val="90000"/>
            </a:lnSpc>
            <a:spcBef>
              <a:spcPct val="0"/>
            </a:spcBef>
            <a:spcAft>
              <a:spcPct val="15000"/>
            </a:spcAft>
            <a:buChar char="••"/>
          </a:pPr>
          <a:r>
            <a:rPr lang="en-US" sz="1600" b="1" kern="1200" spc="-100" baseline="0" dirty="0" smtClean="0">
              <a:solidFill>
                <a:schemeClr val="tx1">
                  <a:lumMod val="85000"/>
                  <a:lumOff val="15000"/>
                </a:schemeClr>
              </a:solidFill>
              <a:latin typeface="Calibri"/>
              <a:cs typeface="Calibri"/>
            </a:rPr>
            <a:t>Responsibilities:  </a:t>
          </a:r>
          <a:r>
            <a:rPr lang="en-US" sz="1600" kern="1200" spc="-100" baseline="0" dirty="0" smtClean="0">
              <a:solidFill>
                <a:schemeClr val="tx1">
                  <a:lumMod val="85000"/>
                  <a:lumOff val="15000"/>
                </a:schemeClr>
              </a:solidFill>
              <a:latin typeface="Calibri"/>
              <a:cs typeface="Calibri"/>
            </a:rPr>
            <a:t>Certifies and inspects all child care centers and group homes and registers and inspects family child care homes.</a:t>
          </a: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r>
            <a:rPr lang="en-US" sz="1600" b="1" kern="1200" spc="-100" baseline="0" dirty="0" smtClean="0">
              <a:solidFill>
                <a:schemeClr val="tx1">
                  <a:lumMod val="85000"/>
                  <a:lumOff val="15000"/>
                </a:schemeClr>
              </a:solidFill>
              <a:latin typeface="Calibri"/>
              <a:cs typeface="Calibri"/>
            </a:rPr>
            <a:t>Systems Used:                </a:t>
          </a:r>
          <a:r>
            <a:rPr lang="en-US" sz="1600" kern="1200" spc="-100" baseline="0" dirty="0" smtClean="0">
              <a:solidFill>
                <a:schemeClr val="tx1">
                  <a:lumMod val="85000"/>
                  <a:lumOff val="15000"/>
                </a:schemeClr>
              </a:solidFill>
              <a:latin typeface="Calibri"/>
              <a:cs typeface="Calibri"/>
            </a:rPr>
            <a:t>PELICAN Certification &amp; Licensing </a:t>
          </a:r>
          <a:endParaRPr lang="en-US" sz="1600" kern="1200" spc="-100" baseline="0" dirty="0">
            <a:solidFill>
              <a:schemeClr val="tx1">
                <a:lumMod val="85000"/>
                <a:lumOff val="15000"/>
              </a:schemeClr>
            </a:solidFill>
            <a:latin typeface="Calibri"/>
            <a:cs typeface="Calibri"/>
          </a:endParaRPr>
        </a:p>
      </dsp:txBody>
      <dsp:txXfrm>
        <a:off x="46560" y="122766"/>
        <a:ext cx="1893971" cy="4568425"/>
      </dsp:txXfrm>
    </dsp:sp>
    <dsp:sp modelId="{8C7D5EAA-C145-C546-96F6-2DD65789A710}">
      <dsp:nvSpPr>
        <dsp:cNvPr id="0" name=""/>
        <dsp:cNvSpPr/>
      </dsp:nvSpPr>
      <dsp:spPr>
        <a:xfrm>
          <a:off x="0" y="4419597"/>
          <a:ext cx="1936272" cy="787773"/>
        </a:xfrm>
        <a:prstGeom prst="rect">
          <a:avLst/>
        </a:prstGeom>
        <a:solidFill>
          <a:schemeClr val="accent6">
            <a:alpha val="7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US" sz="1500" b="1" kern="1200" dirty="0" smtClean="0">
              <a:latin typeface="Calibri"/>
              <a:cs typeface="Calibri"/>
            </a:rPr>
            <a:t>Bureau of Certification Services</a:t>
          </a:r>
        </a:p>
      </dsp:txBody>
      <dsp:txXfrm>
        <a:off x="0" y="4419597"/>
        <a:ext cx="1363572" cy="787773"/>
      </dsp:txXfrm>
    </dsp:sp>
    <dsp:sp modelId="{67229BBA-0D7E-2A42-8DC9-F3772B80F3E3}">
      <dsp:nvSpPr>
        <dsp:cNvPr id="0" name=""/>
        <dsp:cNvSpPr/>
      </dsp:nvSpPr>
      <dsp:spPr>
        <a:xfrm>
          <a:off x="1383342" y="4134769"/>
          <a:ext cx="636602" cy="636602"/>
        </a:xfrm>
        <a:prstGeom prst="ellipse">
          <a:avLst/>
        </a:prstGeom>
        <a:blipFill dpi="0" rotWithShape="0">
          <a:blip xmlns:r="http://schemas.openxmlformats.org/officeDocument/2006/relationships" r:embed="rId1">
            <a:alphaModFix amt="0"/>
          </a:blip>
          <a:srcRect/>
          <a:stretch>
            <a:fillRect/>
          </a:stretch>
        </a:blipFill>
        <a:ln w="9525" cap="flat" cmpd="sng" algn="ctr">
          <a:noFill/>
          <a:prstDash val="solid"/>
        </a:ln>
        <a:effectLst/>
      </dsp:spPr>
      <dsp:style>
        <a:lnRef idx="1">
          <a:scrgbClr r="0" g="0" b="0"/>
        </a:lnRef>
        <a:fillRef idx="1">
          <a:scrgbClr r="0" g="0" b="0"/>
        </a:fillRef>
        <a:effectRef idx="0">
          <a:scrgbClr r="0" g="0" b="0"/>
        </a:effectRef>
        <a:fontRef idx="minor"/>
      </dsp:style>
    </dsp:sp>
    <dsp:sp modelId="{5BD1DA1A-E8F8-804F-A911-A8E19E508BAE}">
      <dsp:nvSpPr>
        <dsp:cNvPr id="0" name=""/>
        <dsp:cNvSpPr/>
      </dsp:nvSpPr>
      <dsp:spPr>
        <a:xfrm>
          <a:off x="2174919" y="68276"/>
          <a:ext cx="2084982" cy="4645969"/>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 tIns="18288" rIns="9144" bIns="20320" numCol="1" spcCol="1270" anchor="t" anchorCtr="0">
          <a:noAutofit/>
        </a:bodyPr>
        <a:lstStyle/>
        <a:p>
          <a:pPr marL="171450" lvl="1" indent="-171450" algn="l" defTabSz="711200">
            <a:lnSpc>
              <a:spcPct val="90000"/>
            </a:lnSpc>
            <a:spcBef>
              <a:spcPct val="0"/>
            </a:spcBef>
            <a:spcAft>
              <a:spcPct val="15000"/>
            </a:spcAft>
            <a:buChar char="••"/>
          </a:pPr>
          <a:r>
            <a:rPr lang="en-US" sz="1600" b="1" kern="1200" spc="-100" baseline="0" dirty="0" smtClean="0">
              <a:solidFill>
                <a:schemeClr val="tx1">
                  <a:lumMod val="85000"/>
                  <a:lumOff val="15000"/>
                </a:schemeClr>
              </a:solidFill>
              <a:latin typeface="Calibri"/>
              <a:cs typeface="Calibri"/>
            </a:rPr>
            <a:t>Responsibilities:  </a:t>
          </a:r>
          <a:r>
            <a:rPr lang="en-US" sz="1600" kern="1200" spc="-100" baseline="0" dirty="0" smtClean="0">
              <a:solidFill>
                <a:schemeClr val="tx1">
                  <a:lumMod val="85000"/>
                  <a:lumOff val="15000"/>
                </a:schemeClr>
              </a:solidFill>
              <a:latin typeface="Calibri"/>
              <a:cs typeface="Calibri"/>
            </a:rPr>
            <a:t>Provides parents with counseling on early learning opportunities in their communities and manages the Child Care Works program.  A statewide network of Child Care Information Service (CCIS) agencies is in place to enroll eligible families into subsidized child care.</a:t>
          </a: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r>
            <a:rPr lang="en-US" sz="1600" b="1" kern="1200" spc="-100" baseline="0" dirty="0" smtClean="0">
              <a:solidFill>
                <a:schemeClr val="tx1">
                  <a:lumMod val="85000"/>
                  <a:lumOff val="15000"/>
                </a:schemeClr>
              </a:solidFill>
              <a:latin typeface="Calibri"/>
              <a:cs typeface="Calibri"/>
            </a:rPr>
            <a:t>Systems Used:              </a:t>
          </a:r>
          <a:r>
            <a:rPr lang="en-US" sz="1600" kern="1200" spc="-100" baseline="0" dirty="0" smtClean="0">
              <a:solidFill>
                <a:schemeClr val="tx1">
                  <a:lumMod val="85000"/>
                  <a:lumOff val="15000"/>
                </a:schemeClr>
              </a:solidFill>
              <a:latin typeface="Calibri"/>
              <a:cs typeface="Calibri"/>
            </a:rPr>
            <a:t>PELICAN Child Care Works</a:t>
          </a:r>
          <a:endParaRPr lang="en-US" sz="1600" kern="1200" spc="-100" baseline="0" dirty="0">
            <a:solidFill>
              <a:schemeClr val="tx1">
                <a:lumMod val="85000"/>
                <a:lumOff val="15000"/>
              </a:schemeClr>
            </a:solidFill>
            <a:latin typeface="Calibri"/>
            <a:cs typeface="Calibri"/>
          </a:endParaRPr>
        </a:p>
      </dsp:txBody>
      <dsp:txXfrm>
        <a:off x="2223773" y="117130"/>
        <a:ext cx="1987274" cy="4597115"/>
      </dsp:txXfrm>
    </dsp:sp>
    <dsp:sp modelId="{684E6580-D70D-0C4F-9AF6-889FE7C8E3DC}">
      <dsp:nvSpPr>
        <dsp:cNvPr id="0" name=""/>
        <dsp:cNvSpPr/>
      </dsp:nvSpPr>
      <dsp:spPr>
        <a:xfrm>
          <a:off x="2133595" y="4393827"/>
          <a:ext cx="2159592" cy="787773"/>
        </a:xfrm>
        <a:prstGeom prst="rect">
          <a:avLst/>
        </a:prstGeom>
        <a:solidFill>
          <a:schemeClr val="accent6">
            <a:alpha val="7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US" sz="1500" b="1" kern="1200" dirty="0" smtClean="0">
              <a:latin typeface="Calibri"/>
              <a:cs typeface="Calibri"/>
            </a:rPr>
            <a:t>Bureau of Subsidized Child Care Services</a:t>
          </a:r>
        </a:p>
      </dsp:txBody>
      <dsp:txXfrm>
        <a:off x="2133595" y="4393827"/>
        <a:ext cx="1520839" cy="787773"/>
      </dsp:txXfrm>
    </dsp:sp>
    <dsp:sp modelId="{EA9F5A21-BB99-514D-87D7-2346519A613A}">
      <dsp:nvSpPr>
        <dsp:cNvPr id="0" name=""/>
        <dsp:cNvSpPr/>
      </dsp:nvSpPr>
      <dsp:spPr>
        <a:xfrm>
          <a:off x="3704252" y="4134769"/>
          <a:ext cx="636602" cy="636602"/>
        </a:xfrm>
        <a:prstGeom prst="ellipse">
          <a:avLst/>
        </a:prstGeom>
        <a:blipFill dpi="0" rotWithShape="0">
          <a:blip xmlns:r="http://schemas.openxmlformats.org/officeDocument/2006/relationships" r:embed="rId2">
            <a:alphaModFix amt="0"/>
          </a:blip>
          <a:srcRect/>
          <a:stretch>
            <a:fillRect/>
          </a:stretch>
        </a:blipFill>
        <a:ln w="9525" cap="flat" cmpd="sng" algn="ctr">
          <a:noFill/>
          <a:prstDash val="solid"/>
        </a:ln>
        <a:effectLst/>
      </dsp:spPr>
      <dsp:style>
        <a:lnRef idx="1">
          <a:scrgbClr r="0" g="0" b="0"/>
        </a:lnRef>
        <a:fillRef idx="1">
          <a:scrgbClr r="0" g="0" b="0"/>
        </a:fillRef>
        <a:effectRef idx="0">
          <a:scrgbClr r="0" g="0" b="0"/>
        </a:effectRef>
        <a:fontRef idx="minor"/>
      </dsp:style>
    </dsp:sp>
    <dsp:sp modelId="{374CB39D-56DE-6049-9921-E995605C2DE0}">
      <dsp:nvSpPr>
        <dsp:cNvPr id="0" name=""/>
        <dsp:cNvSpPr/>
      </dsp:nvSpPr>
      <dsp:spPr>
        <a:xfrm>
          <a:off x="4417816" y="79797"/>
          <a:ext cx="1980634" cy="454760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 tIns="18288" rIns="9144" bIns="20320" numCol="1" spcCol="1270" anchor="t" anchorCtr="0">
          <a:noAutofit/>
        </a:bodyPr>
        <a:lstStyle/>
        <a:p>
          <a:pPr marL="171450" lvl="1" indent="-171450" algn="l" defTabSz="711200">
            <a:lnSpc>
              <a:spcPct val="90000"/>
            </a:lnSpc>
            <a:spcBef>
              <a:spcPct val="0"/>
            </a:spcBef>
            <a:spcAft>
              <a:spcPct val="15000"/>
            </a:spcAft>
            <a:buChar char="••"/>
          </a:pPr>
          <a:r>
            <a:rPr lang="en-US" sz="1600" b="1" kern="1200" spc="-100" baseline="0" dirty="0" smtClean="0">
              <a:solidFill>
                <a:schemeClr val="tx1">
                  <a:lumMod val="85000"/>
                  <a:lumOff val="15000"/>
                </a:schemeClr>
              </a:solidFill>
              <a:latin typeface="Calibri"/>
              <a:cs typeface="Calibri"/>
            </a:rPr>
            <a:t>Responsibilities:  </a:t>
          </a:r>
          <a:r>
            <a:rPr lang="en-US" sz="1600" kern="1200" spc="-100" baseline="0" dirty="0" smtClean="0">
              <a:solidFill>
                <a:schemeClr val="tx1">
                  <a:lumMod val="85000"/>
                  <a:lumOff val="15000"/>
                </a:schemeClr>
              </a:solidFill>
              <a:latin typeface="Calibri"/>
              <a:cs typeface="Calibri"/>
            </a:rPr>
            <a:t>Works to ensure that all eligible children from birth to the age of beginner (typically age five), with developmental delays, receive services and supports that maximize their development so they are successful in any early education setting.  </a:t>
          </a: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r>
            <a:rPr lang="en-US" sz="1600" b="1" kern="1200" spc="-100" baseline="0" dirty="0" smtClean="0">
              <a:solidFill>
                <a:schemeClr val="tx1">
                  <a:lumMod val="85000"/>
                  <a:lumOff val="15000"/>
                </a:schemeClr>
              </a:solidFill>
              <a:latin typeface="Calibri"/>
              <a:cs typeface="Calibri"/>
            </a:rPr>
            <a:t>Systems Used:               </a:t>
          </a:r>
          <a:r>
            <a:rPr lang="en-US" sz="1600" kern="1200" spc="-100" baseline="0" dirty="0" smtClean="0">
              <a:solidFill>
                <a:schemeClr val="tx1">
                  <a:lumMod val="85000"/>
                  <a:lumOff val="15000"/>
                </a:schemeClr>
              </a:solidFill>
              <a:latin typeface="Calibri"/>
              <a:cs typeface="Calibri"/>
            </a:rPr>
            <a:t>PELICAN Early Intervention</a:t>
          </a:r>
          <a:endParaRPr lang="en-US" sz="1600" kern="1200" spc="-100" baseline="0" dirty="0">
            <a:solidFill>
              <a:schemeClr val="tx1">
                <a:lumMod val="85000"/>
                <a:lumOff val="15000"/>
              </a:schemeClr>
            </a:solidFill>
            <a:latin typeface="Calibri"/>
            <a:cs typeface="Calibri"/>
          </a:endParaRPr>
        </a:p>
      </dsp:txBody>
      <dsp:txXfrm>
        <a:off x="4464225" y="126206"/>
        <a:ext cx="1887816" cy="4501191"/>
      </dsp:txXfrm>
    </dsp:sp>
    <dsp:sp modelId="{0517BADF-A16B-A84F-8AE8-6108A07A95F2}">
      <dsp:nvSpPr>
        <dsp:cNvPr id="0" name=""/>
        <dsp:cNvSpPr/>
      </dsp:nvSpPr>
      <dsp:spPr>
        <a:xfrm>
          <a:off x="4448373" y="4410688"/>
          <a:ext cx="1948949" cy="735403"/>
        </a:xfrm>
        <a:prstGeom prst="rect">
          <a:avLst/>
        </a:prstGeom>
        <a:solidFill>
          <a:schemeClr val="accent6">
            <a:alpha val="7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US" sz="1500" b="1" kern="1200" dirty="0" smtClean="0">
              <a:latin typeface="Calibri"/>
              <a:cs typeface="Calibri"/>
            </a:rPr>
            <a:t>Bureau of Early Intervention Services</a:t>
          </a:r>
          <a:endParaRPr lang="en-US" sz="1500" b="1" kern="1200" dirty="0">
            <a:latin typeface="Calibri"/>
            <a:cs typeface="Calibri"/>
          </a:endParaRPr>
        </a:p>
      </dsp:txBody>
      <dsp:txXfrm>
        <a:off x="4448373" y="4410688"/>
        <a:ext cx="1372499" cy="735403"/>
      </dsp:txXfrm>
    </dsp:sp>
    <dsp:sp modelId="{F4BD971A-AC01-EF45-A222-F8C7A379F518}">
      <dsp:nvSpPr>
        <dsp:cNvPr id="0" name=""/>
        <dsp:cNvSpPr/>
      </dsp:nvSpPr>
      <dsp:spPr>
        <a:xfrm>
          <a:off x="5649915" y="5117063"/>
          <a:ext cx="47815" cy="47815"/>
        </a:xfrm>
        <a:prstGeom prst="ellipse">
          <a:avLst/>
        </a:prstGeom>
        <a:blipFill dpi="0" rotWithShape="0">
          <a:blip xmlns:r="http://schemas.openxmlformats.org/officeDocument/2006/relationships" r:embed="rId3">
            <a:alphaModFix amt="0"/>
          </a:blip>
          <a:srcRect/>
          <a:stretch>
            <a:fillRect/>
          </a:stretch>
        </a:blip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06B722-769D-CB48-A526-1E0A554029B7}">
      <dsp:nvSpPr>
        <dsp:cNvPr id="0" name=""/>
        <dsp:cNvSpPr/>
      </dsp:nvSpPr>
      <dsp:spPr>
        <a:xfrm>
          <a:off x="6477008" y="76199"/>
          <a:ext cx="2165285" cy="504678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 tIns="18288" rIns="9144" bIns="20320" numCol="1" spcCol="1270" anchor="t" anchorCtr="0">
          <a:noAutofit/>
        </a:bodyPr>
        <a:lstStyle/>
        <a:p>
          <a:pPr marL="171450" lvl="1" indent="-171450" algn="l" defTabSz="711200">
            <a:lnSpc>
              <a:spcPct val="90000"/>
            </a:lnSpc>
            <a:spcBef>
              <a:spcPct val="0"/>
            </a:spcBef>
            <a:spcAft>
              <a:spcPct val="15000"/>
            </a:spcAft>
            <a:buChar char="••"/>
          </a:pPr>
          <a:r>
            <a:rPr lang="en-US" sz="1600" b="1" kern="1200" spc="-100" baseline="0" dirty="0" smtClean="0">
              <a:solidFill>
                <a:schemeClr val="tx1">
                  <a:lumMod val="85000"/>
                  <a:lumOff val="15000"/>
                </a:schemeClr>
              </a:solidFill>
              <a:latin typeface="Calibri"/>
              <a:cs typeface="Calibri"/>
            </a:rPr>
            <a:t>Responsibilities:  </a:t>
          </a:r>
          <a:r>
            <a:rPr lang="en-US" sz="1600" kern="1200" spc="-100" baseline="0" dirty="0" smtClean="0">
              <a:solidFill>
                <a:schemeClr val="tx1">
                  <a:lumMod val="85000"/>
                  <a:lumOff val="15000"/>
                </a:schemeClr>
              </a:solidFill>
              <a:latin typeface="Calibri"/>
              <a:cs typeface="Calibri"/>
            </a:rPr>
            <a:t>Develops and implements standards for early learning programs and professionals to improve quality of early learning for young children, provide financial supports and technical assistance to support quality and provide programs to strengthen families, reduce risk and increase learning opportunities. </a:t>
          </a:r>
          <a:endParaRPr lang="en-US" sz="1600" kern="1200" spc="-100" baseline="0" dirty="0">
            <a:solidFill>
              <a:schemeClr val="tx1">
                <a:lumMod val="85000"/>
                <a:lumOff val="15000"/>
              </a:schemeClr>
            </a:solidFill>
            <a:latin typeface="Calibri"/>
            <a:cs typeface="Calibri"/>
          </a:endParaRPr>
        </a:p>
        <a:p>
          <a:pPr marL="171450" lvl="1" indent="-171450" algn="l" defTabSz="711200">
            <a:lnSpc>
              <a:spcPct val="0"/>
            </a:lnSpc>
            <a:spcBef>
              <a:spcPct val="0"/>
            </a:spcBef>
            <a:spcAft>
              <a:spcPts val="0"/>
            </a:spcAft>
            <a:buChar char="••"/>
          </a:pPr>
          <a:endParaRPr lang="en-US" sz="1600" b="0" kern="1200" spc="-100" baseline="0" dirty="0">
            <a:solidFill>
              <a:schemeClr val="tx1">
                <a:lumMod val="85000"/>
                <a:lumOff val="15000"/>
              </a:schemeClr>
            </a:solidFill>
            <a:latin typeface="Calibri"/>
            <a:cs typeface="Calibri"/>
          </a:endParaRPr>
        </a:p>
        <a:p>
          <a:pPr marL="171450" lvl="1" indent="-171450" algn="l" defTabSz="711200">
            <a:lnSpc>
              <a:spcPct val="90000"/>
            </a:lnSpc>
            <a:spcBef>
              <a:spcPct val="0"/>
            </a:spcBef>
            <a:spcAft>
              <a:spcPct val="15000"/>
            </a:spcAft>
            <a:buChar char="••"/>
          </a:pPr>
          <a:r>
            <a:rPr lang="en-US" sz="1600" b="1" kern="1200" spc="-100" baseline="0" dirty="0" smtClean="0">
              <a:solidFill>
                <a:schemeClr val="tx1">
                  <a:lumMod val="85000"/>
                  <a:lumOff val="15000"/>
                </a:schemeClr>
              </a:solidFill>
              <a:latin typeface="Calibri"/>
              <a:cs typeface="Calibri"/>
            </a:rPr>
            <a:t>Systems Used:                      </a:t>
          </a:r>
          <a:r>
            <a:rPr lang="en-US" sz="1600" b="0" kern="1200" spc="-100" baseline="0" dirty="0" smtClean="0">
              <a:solidFill>
                <a:schemeClr val="tx1">
                  <a:lumMod val="85000"/>
                  <a:lumOff val="15000"/>
                </a:schemeClr>
              </a:solidFill>
              <a:latin typeface="Calibri"/>
              <a:cs typeface="Calibri"/>
            </a:rPr>
            <a:t>PELICAN Early Learning Network, PELICAN Pre-K Counts, PELICAN Keys to Quality</a:t>
          </a:r>
          <a:endParaRPr lang="en-US" sz="1600" b="0" kern="1200" spc="-100" baseline="0" dirty="0">
            <a:solidFill>
              <a:schemeClr val="tx1">
                <a:lumMod val="85000"/>
                <a:lumOff val="15000"/>
              </a:schemeClr>
            </a:solidFill>
            <a:latin typeface="Calibri"/>
            <a:cs typeface="Calibri"/>
          </a:endParaRPr>
        </a:p>
      </dsp:txBody>
      <dsp:txXfrm>
        <a:off x="6527743" y="126934"/>
        <a:ext cx="2063815" cy="4996053"/>
      </dsp:txXfrm>
    </dsp:sp>
    <dsp:sp modelId="{BCE5B15F-E610-B34E-9240-B47533016508}">
      <dsp:nvSpPr>
        <dsp:cNvPr id="0" name=""/>
        <dsp:cNvSpPr/>
      </dsp:nvSpPr>
      <dsp:spPr>
        <a:xfrm>
          <a:off x="6570379" y="4419597"/>
          <a:ext cx="2138129" cy="735392"/>
        </a:xfrm>
        <a:prstGeom prst="rect">
          <a:avLst/>
        </a:prstGeom>
        <a:solidFill>
          <a:schemeClr val="accent6">
            <a:alpha val="7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0" tIns="0" rIns="19050" bIns="0" numCol="1" spcCol="1270" anchor="ctr" anchorCtr="0">
          <a:noAutofit/>
        </a:bodyPr>
        <a:lstStyle/>
        <a:p>
          <a:pPr lvl="0" algn="l" defTabSz="666750">
            <a:lnSpc>
              <a:spcPct val="90000"/>
            </a:lnSpc>
            <a:spcBef>
              <a:spcPct val="0"/>
            </a:spcBef>
            <a:spcAft>
              <a:spcPct val="35000"/>
            </a:spcAft>
          </a:pPr>
          <a:r>
            <a:rPr lang="en-US" sz="1500" b="1" kern="1200" dirty="0" smtClean="0">
              <a:latin typeface="Calibri"/>
              <a:cs typeface="Calibri"/>
            </a:rPr>
            <a:t>Bureau of Early Learning Services</a:t>
          </a:r>
          <a:endParaRPr lang="en-US" sz="1500" b="1" kern="1200" dirty="0">
            <a:latin typeface="Calibri"/>
            <a:cs typeface="Calibri"/>
          </a:endParaRPr>
        </a:p>
      </dsp:txBody>
      <dsp:txXfrm>
        <a:off x="6570379" y="4419597"/>
        <a:ext cx="1505725" cy="735392"/>
      </dsp:txXfrm>
    </dsp:sp>
    <dsp:sp modelId="{8F6A9371-1CEC-324A-B4B9-47AF0C31977D}">
      <dsp:nvSpPr>
        <dsp:cNvPr id="0" name=""/>
        <dsp:cNvSpPr/>
      </dsp:nvSpPr>
      <dsp:spPr>
        <a:xfrm>
          <a:off x="6892267" y="4925998"/>
          <a:ext cx="636602" cy="636602"/>
        </a:xfrm>
        <a:prstGeom prst="ellipse">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5EC29-15DC-4C62-8DBE-F89D4613ADC4}">
      <dsp:nvSpPr>
        <dsp:cNvPr id="0" name=""/>
        <dsp:cNvSpPr/>
      </dsp:nvSpPr>
      <dsp:spPr>
        <a:xfrm>
          <a:off x="737364" y="2384251"/>
          <a:ext cx="1613208" cy="1487013"/>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144" tIns="9144" rIns="9144" bIns="9144"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lumMod val="85000"/>
                  <a:lumOff val="15000"/>
                </a:schemeClr>
              </a:solidFill>
            </a:rPr>
            <a:t>Certification</a:t>
          </a:r>
          <a:endParaRPr lang="en-US" sz="1500" b="1" kern="1200" dirty="0">
            <a:solidFill>
              <a:schemeClr val="tx1">
                <a:lumMod val="85000"/>
                <a:lumOff val="15000"/>
              </a:schemeClr>
            </a:solidFill>
          </a:endParaRPr>
        </a:p>
      </dsp:txBody>
      <dsp:txXfrm>
        <a:off x="973613" y="2602019"/>
        <a:ext cx="1140710" cy="1051477"/>
      </dsp:txXfrm>
    </dsp:sp>
    <dsp:sp modelId="{1FA0C423-5672-43B9-8AB5-2427FDAA3340}">
      <dsp:nvSpPr>
        <dsp:cNvPr id="0" name=""/>
        <dsp:cNvSpPr/>
      </dsp:nvSpPr>
      <dsp:spPr>
        <a:xfrm>
          <a:off x="2410213" y="2351233"/>
          <a:ext cx="1567439" cy="1567439"/>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144" tIns="9144" rIns="9144" bIns="9144"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lumMod val="85000"/>
                  <a:lumOff val="15000"/>
                </a:schemeClr>
              </a:solidFill>
            </a:rPr>
            <a:t>Child Care Works</a:t>
          </a:r>
          <a:endParaRPr lang="en-US" sz="1500" b="1" kern="1200" dirty="0">
            <a:solidFill>
              <a:schemeClr val="tx1">
                <a:lumMod val="85000"/>
                <a:lumOff val="15000"/>
              </a:schemeClr>
            </a:solidFill>
          </a:endParaRPr>
        </a:p>
      </dsp:txBody>
      <dsp:txXfrm>
        <a:off x="2639759" y="2580779"/>
        <a:ext cx="1108347" cy="1108347"/>
      </dsp:txXfrm>
    </dsp:sp>
    <dsp:sp modelId="{867F2A83-398F-49A5-9E29-B65583BB418F}">
      <dsp:nvSpPr>
        <dsp:cNvPr id="0" name=""/>
        <dsp:cNvSpPr/>
      </dsp:nvSpPr>
      <dsp:spPr>
        <a:xfrm>
          <a:off x="4047106" y="2351233"/>
          <a:ext cx="1567439" cy="1567439"/>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144" tIns="9144" rIns="9144" bIns="9144"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lumMod val="85000"/>
                  <a:lumOff val="15000"/>
                </a:schemeClr>
              </a:solidFill>
            </a:rPr>
            <a:t>Keys to Quality</a:t>
          </a:r>
          <a:endParaRPr lang="en-US" sz="1500" b="1" kern="1200" dirty="0">
            <a:solidFill>
              <a:schemeClr val="tx1">
                <a:lumMod val="85000"/>
                <a:lumOff val="15000"/>
              </a:schemeClr>
            </a:solidFill>
          </a:endParaRPr>
        </a:p>
      </dsp:txBody>
      <dsp:txXfrm>
        <a:off x="4276652" y="2580779"/>
        <a:ext cx="1108347" cy="1108347"/>
      </dsp:txXfrm>
    </dsp:sp>
    <dsp:sp modelId="{E432303B-D8E1-480A-9474-779FCA29D796}">
      <dsp:nvSpPr>
        <dsp:cNvPr id="0" name=""/>
        <dsp:cNvSpPr/>
      </dsp:nvSpPr>
      <dsp:spPr>
        <a:xfrm>
          <a:off x="45825" y="3875066"/>
          <a:ext cx="1567439" cy="1567439"/>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144" tIns="9144" rIns="9144" bIns="9144"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lumMod val="85000"/>
                  <a:lumOff val="15000"/>
                </a:schemeClr>
              </a:solidFill>
            </a:rPr>
            <a:t>PA Pre-K Counts</a:t>
          </a:r>
          <a:endParaRPr lang="en-US" sz="1500" b="1" kern="1200" dirty="0">
            <a:solidFill>
              <a:schemeClr val="tx1">
                <a:lumMod val="85000"/>
                <a:lumOff val="15000"/>
              </a:schemeClr>
            </a:solidFill>
          </a:endParaRPr>
        </a:p>
      </dsp:txBody>
      <dsp:txXfrm>
        <a:off x="275371" y="4104612"/>
        <a:ext cx="1108347" cy="1108347"/>
      </dsp:txXfrm>
    </dsp:sp>
    <dsp:sp modelId="{2FBF8BEC-7386-4FCE-8B61-7F2979985865}">
      <dsp:nvSpPr>
        <dsp:cNvPr id="0" name=""/>
        <dsp:cNvSpPr/>
      </dsp:nvSpPr>
      <dsp:spPr>
        <a:xfrm>
          <a:off x="1630992" y="3875066"/>
          <a:ext cx="1567439" cy="1567439"/>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144" tIns="9144" rIns="9144" bIns="9144"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lumMod val="85000"/>
                  <a:lumOff val="15000"/>
                </a:schemeClr>
              </a:solidFill>
            </a:rPr>
            <a:t>Early Learning Network</a:t>
          </a:r>
          <a:endParaRPr lang="en-US" sz="1500" b="1" kern="1200" dirty="0">
            <a:solidFill>
              <a:schemeClr val="tx1">
                <a:lumMod val="85000"/>
                <a:lumOff val="15000"/>
              </a:schemeClr>
            </a:solidFill>
          </a:endParaRPr>
        </a:p>
      </dsp:txBody>
      <dsp:txXfrm>
        <a:off x="1860538" y="4104612"/>
        <a:ext cx="1108347" cy="1108347"/>
      </dsp:txXfrm>
    </dsp:sp>
    <dsp:sp modelId="{43512B21-FE3B-4F25-AE46-2904463D8518}">
      <dsp:nvSpPr>
        <dsp:cNvPr id="0" name=""/>
        <dsp:cNvSpPr/>
      </dsp:nvSpPr>
      <dsp:spPr>
        <a:xfrm>
          <a:off x="3216143" y="3875066"/>
          <a:ext cx="1681971" cy="1567439"/>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144" tIns="9144" rIns="9144" bIns="9144"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lumMod val="85000"/>
                  <a:lumOff val="15000"/>
                </a:schemeClr>
              </a:solidFill>
            </a:rPr>
            <a:t>Early Intervention</a:t>
          </a:r>
          <a:endParaRPr lang="en-US" sz="1500" b="1" kern="1200" dirty="0">
            <a:solidFill>
              <a:schemeClr val="tx1">
                <a:lumMod val="85000"/>
                <a:lumOff val="15000"/>
              </a:schemeClr>
            </a:solidFill>
          </a:endParaRPr>
        </a:p>
      </dsp:txBody>
      <dsp:txXfrm>
        <a:off x="3462462" y="4104612"/>
        <a:ext cx="1189333" cy="1108347"/>
      </dsp:txXfrm>
    </dsp:sp>
    <dsp:sp modelId="{3D142F45-E199-4FEB-B5AE-F51E52F69DBA}">
      <dsp:nvSpPr>
        <dsp:cNvPr id="0" name=""/>
        <dsp:cNvSpPr/>
      </dsp:nvSpPr>
      <dsp:spPr>
        <a:xfrm>
          <a:off x="4891454" y="3874917"/>
          <a:ext cx="1685812" cy="1633538"/>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144" tIns="9144" rIns="9144" bIns="9144" numCol="1" spcCol="1270" anchor="ctr" anchorCtr="0">
          <a:noAutofit/>
        </a:bodyPr>
        <a:lstStyle/>
        <a:p>
          <a:pPr lvl="0" algn="ctr" defTabSz="666750">
            <a:lnSpc>
              <a:spcPct val="90000"/>
            </a:lnSpc>
            <a:spcBef>
              <a:spcPct val="0"/>
            </a:spcBef>
            <a:spcAft>
              <a:spcPct val="35000"/>
            </a:spcAft>
          </a:pPr>
          <a:r>
            <a:rPr lang="en-US" sz="1500" b="1" kern="1200" dirty="0" smtClean="0"/>
            <a:t>Provider </a:t>
          </a:r>
          <a:r>
            <a:rPr lang="en-US" sz="1500" b="1" kern="1200" dirty="0" smtClean="0">
              <a:solidFill>
                <a:schemeClr val="tx1">
                  <a:lumMod val="85000"/>
                  <a:lumOff val="15000"/>
                </a:schemeClr>
              </a:solidFill>
            </a:rPr>
            <a:t>Management</a:t>
          </a:r>
          <a:endParaRPr lang="en-US" sz="1500" b="1" kern="1200" dirty="0">
            <a:solidFill>
              <a:schemeClr val="tx1">
                <a:lumMod val="85000"/>
                <a:lumOff val="15000"/>
              </a:schemeClr>
            </a:solidFill>
          </a:endParaRPr>
        </a:p>
      </dsp:txBody>
      <dsp:txXfrm>
        <a:off x="5138335" y="4114143"/>
        <a:ext cx="1192050" cy="1155086"/>
      </dsp:txXfrm>
    </dsp:sp>
  </dsp:spTree>
</dsp:drawing>
</file>

<file path=ppt/diagrams/layout1.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lvl1pPr algn="l" defTabSz="922338">
              <a:defRPr sz="1200">
                <a:latin typeface="Arial" charset="0"/>
                <a:ea typeface="+mn-ea"/>
                <a:cs typeface="+mn-cs"/>
              </a:defRPr>
            </a:lvl1pPr>
          </a:lstStyle>
          <a:p>
            <a:pPr>
              <a:defRPr/>
            </a:pPr>
            <a:endParaRPr lang="en-US"/>
          </a:p>
        </p:txBody>
      </p:sp>
      <p:sp>
        <p:nvSpPr>
          <p:cNvPr id="191491" name="Rectangle 3"/>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2226" tIns="46113" rIns="92226" bIns="46113" numCol="1" anchor="t" anchorCtr="0" compatLnSpc="1">
            <a:prstTxWarp prst="textNoShape">
              <a:avLst/>
            </a:prstTxWarp>
          </a:bodyPr>
          <a:lstStyle>
            <a:lvl1pPr algn="r" defTabSz="922338">
              <a:defRPr sz="1200">
                <a:latin typeface="Arial" charset="0"/>
                <a:ea typeface="+mn-ea"/>
                <a:cs typeface="+mn-cs"/>
              </a:defRPr>
            </a:lvl1pPr>
          </a:lstStyle>
          <a:p>
            <a:pPr>
              <a:defRPr/>
            </a:pPr>
            <a:endParaRPr lang="en-US"/>
          </a:p>
        </p:txBody>
      </p:sp>
      <p:sp>
        <p:nvSpPr>
          <p:cNvPr id="191492" name="Rectangle 4"/>
          <p:cNvSpPr>
            <a:spLocks noGrp="1" noChangeArrowheads="1"/>
          </p:cNvSpPr>
          <p:nvPr>
            <p:ph type="ftr" sz="quarter" idx="2"/>
          </p:nvPr>
        </p:nvSpPr>
        <p:spPr bwMode="auto">
          <a:xfrm>
            <a:off x="0" y="8772525"/>
            <a:ext cx="3038475" cy="461963"/>
          </a:xfrm>
          <a:prstGeom prst="rect">
            <a:avLst/>
          </a:prstGeom>
          <a:noFill/>
          <a:ln w="9525">
            <a:noFill/>
            <a:miter lim="800000"/>
            <a:headEnd/>
            <a:tailEnd/>
          </a:ln>
          <a:effectLst/>
        </p:spPr>
        <p:txBody>
          <a:bodyPr vert="horz" wrap="square" lIns="92226" tIns="46113" rIns="92226" bIns="46113" numCol="1" anchor="b" anchorCtr="0" compatLnSpc="1">
            <a:prstTxWarp prst="textNoShape">
              <a:avLst/>
            </a:prstTxWarp>
          </a:bodyPr>
          <a:lstStyle>
            <a:lvl1pPr algn="l" defTabSz="922338">
              <a:defRPr sz="1200">
                <a:latin typeface="Arial" charset="0"/>
                <a:ea typeface="+mn-ea"/>
                <a:cs typeface="+mn-cs"/>
              </a:defRPr>
            </a:lvl1pPr>
          </a:lstStyle>
          <a:p>
            <a:pPr>
              <a:defRPr/>
            </a:pPr>
            <a:endParaRPr lang="en-US"/>
          </a:p>
        </p:txBody>
      </p:sp>
      <p:sp>
        <p:nvSpPr>
          <p:cNvPr id="191493" name="Rectangle 5"/>
          <p:cNvSpPr>
            <a:spLocks noGrp="1" noChangeArrowheads="1"/>
          </p:cNvSpPr>
          <p:nvPr>
            <p:ph type="sldNum" sz="quarter" idx="3"/>
          </p:nvPr>
        </p:nvSpPr>
        <p:spPr bwMode="auto">
          <a:xfrm>
            <a:off x="3970338" y="8772525"/>
            <a:ext cx="3038475" cy="461963"/>
          </a:xfrm>
          <a:prstGeom prst="rect">
            <a:avLst/>
          </a:prstGeom>
          <a:noFill/>
          <a:ln w="9525">
            <a:noFill/>
            <a:miter lim="800000"/>
            <a:headEnd/>
            <a:tailEnd/>
          </a:ln>
          <a:effectLst/>
        </p:spPr>
        <p:txBody>
          <a:bodyPr vert="horz" wrap="square" lIns="92226" tIns="46113" rIns="92226" bIns="46113" numCol="1" anchor="b" anchorCtr="0" compatLnSpc="1">
            <a:prstTxWarp prst="textNoShape">
              <a:avLst/>
            </a:prstTxWarp>
          </a:bodyPr>
          <a:lstStyle>
            <a:lvl1pPr algn="r" defTabSz="922338">
              <a:defRPr sz="1200"/>
            </a:lvl1pPr>
          </a:lstStyle>
          <a:p>
            <a:fld id="{33602466-E875-594C-88E1-BAAD355799DA}" type="slidenum">
              <a:rPr lang="en-US"/>
              <a:pPr/>
              <a:t>‹#›</a:t>
            </a:fld>
            <a:endParaRPr lang="en-US"/>
          </a:p>
        </p:txBody>
      </p:sp>
    </p:spTree>
    <p:extLst>
      <p:ext uri="{BB962C8B-B14F-4D97-AF65-F5344CB8AC3E}">
        <p14:creationId xmlns:p14="http://schemas.microsoft.com/office/powerpoint/2010/main" val="19547162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0375"/>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l" defTabSz="931863">
              <a:defRPr sz="1200">
                <a:latin typeface="Arial"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971925" y="0"/>
            <a:ext cx="3036888" cy="460375"/>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863">
              <a:defRPr sz="1200">
                <a:latin typeface="Arial" charset="0"/>
                <a:ea typeface="+mn-ea"/>
                <a:cs typeface="+mn-cs"/>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96975" y="693738"/>
            <a:ext cx="4619625" cy="34639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1675" y="4387850"/>
            <a:ext cx="5607050" cy="415448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774113"/>
            <a:ext cx="3038475" cy="460375"/>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l" defTabSz="931863">
              <a:defRPr sz="1200">
                <a:latin typeface="Arial"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971925" y="8774113"/>
            <a:ext cx="3036888" cy="460375"/>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863">
              <a:defRPr sz="1200"/>
            </a:lvl1pPr>
          </a:lstStyle>
          <a:p>
            <a:fld id="{D5954A4E-49C6-3C43-9CE5-8D3AF32AAC54}" type="slidenum">
              <a:rPr lang="en-US"/>
              <a:pPr/>
              <a:t>‹#›</a:t>
            </a:fld>
            <a:endParaRPr lang="en-US"/>
          </a:p>
        </p:txBody>
      </p:sp>
    </p:spTree>
    <p:extLst>
      <p:ext uri="{BB962C8B-B14F-4D97-AF65-F5344CB8AC3E}">
        <p14:creationId xmlns:p14="http://schemas.microsoft.com/office/powerpoint/2010/main" val="215477679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a:t>Notes: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t>Notes:</a:t>
            </a:r>
          </a:p>
          <a:p>
            <a:pPr marL="171450" indent="-17145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r>
              <a:rPr lang="en-US"/>
              <a:t>Talking Point: Discuss what providers can and can’t change via PSS. They can change information such as hours of operation, transportation options, languages spoken. They cannot change their name or address, for example. </a:t>
            </a:r>
          </a:p>
          <a:p>
            <a:pPr marL="171450" indent="-17145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marL="171450" indent="-171450" eaLnBrk="1" hangingPunct="1">
              <a:buFontTx/>
              <a:buChar char="•"/>
            </a:pPr>
            <a:r>
              <a:rPr lang="en-US"/>
              <a:t>Talking Point: In the previous slide we discussed the fact the providers cannot change certain pieces of their information. Those pieces are the pieces stored in MPI. They can change anything that is not stored in MPI.</a:t>
            </a:r>
          </a:p>
          <a:p>
            <a:pPr marL="171450" indent="-171450" eaLnBrk="1" hangingPunct="1">
              <a:buFontTx/>
              <a:buChar char="•"/>
            </a:pPr>
            <a:r>
              <a:rPr lang="en-US"/>
              <a:t>Talking Point: Third bullet, examples of this include, regulated child care provider changes are shared directly with Cert. Unregulated child care provider changes are shared directly with CCW. However, it is important to note that this is more than just child care providers.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a:t>Notes: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marL="171450" indent="-171450">
              <a:buFontTx/>
              <a:buChar char="•"/>
            </a:pPr>
            <a:r>
              <a:rPr lang="en-US"/>
              <a:t>Talking Point: The data contained in these are used to report both federally and at the state level. Program analysis, budgeting and long term planning are just some of the activities this data is used for.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r>
              <a:rPr lang="en-US"/>
              <a:t>Talking Point: In September the first SIX providers will be sorted by STAR level, after that there will be no sort. </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marL="171450" indent="-171450" eaLnBrk="1" hangingPunct="1">
              <a:buFontTx/>
              <a:buChar char="•"/>
            </a:pPr>
            <a:r>
              <a:rPr lang="en-US"/>
              <a:t>Notes: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dirty="0"/>
              <a:t>Notes: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smtClean="0">
                <a:latin typeface="Arial" pitchFamily="34" charset="0"/>
              </a:rPr>
              <a:t>Notes:</a:t>
            </a:r>
          </a:p>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a:t>Notes:</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marL="171450" indent="-171450">
              <a:buFontTx/>
              <a:buChar char="•"/>
            </a:pPr>
            <a:r>
              <a:rPr lang="en-US"/>
              <a:t>Notes: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6"/>
          <p:cNvSpPr txBox="1">
            <a:spLocks noChangeArrowheads="1"/>
          </p:cNvSpPr>
          <p:nvPr userDrawn="1"/>
        </p:nvSpPr>
        <p:spPr bwMode="auto">
          <a:xfrm>
            <a:off x="8001000" y="6172200"/>
            <a:ext cx="990600" cy="304800"/>
          </a:xfrm>
          <a:prstGeom prst="rect">
            <a:avLst/>
          </a:prstGeom>
          <a:noFill/>
          <a:ln>
            <a:noFill/>
          </a:ln>
          <a:extLst/>
        </p:spPr>
        <p:txBody>
          <a:bodyPr>
            <a:prstTxWarp prst="textNoShape">
              <a:avLst/>
            </a:prstTxWarp>
            <a:spAutoFit/>
          </a:bodyPr>
          <a:lstStyle/>
          <a:p>
            <a:fld id="{EE8C784A-136E-DB45-B5F2-63C1D5EFCA98}" type="slidenum">
              <a:rPr lang="en-US" sz="1400"/>
              <a:pPr/>
              <a:t>‹#›</a:t>
            </a:fld>
            <a:endParaRPr lang="en-US" sz="1400"/>
          </a:p>
        </p:txBody>
      </p:sp>
      <p:sp>
        <p:nvSpPr>
          <p:cNvPr id="5" name="Line 8"/>
          <p:cNvSpPr>
            <a:spLocks noChangeShapeType="1"/>
          </p:cNvSpPr>
          <p:nvPr userDrawn="1"/>
        </p:nvSpPr>
        <p:spPr bwMode="auto">
          <a:xfrm>
            <a:off x="457200" y="990600"/>
            <a:ext cx="8382000" cy="0"/>
          </a:xfrm>
          <a:prstGeom prst="line">
            <a:avLst/>
          </a:prstGeom>
          <a:noFill/>
          <a:ln w="57150">
            <a:solidFill>
              <a:srgbClr val="A50021"/>
            </a:solidFill>
            <a:round/>
            <a:headEnd/>
            <a:tailEnd/>
          </a:ln>
        </p:spPr>
        <p:txBody>
          <a:bodyPr>
            <a:prstTxWarp prst="textNoShape">
              <a:avLst/>
            </a:prstTxWarp>
          </a:bodyPr>
          <a:lstStyle/>
          <a:p>
            <a:endParaRPr lang="en-US"/>
          </a:p>
        </p:txBody>
      </p:sp>
      <p:sp>
        <p:nvSpPr>
          <p:cNvPr id="6" name="Line 8"/>
          <p:cNvSpPr>
            <a:spLocks noChangeShapeType="1"/>
          </p:cNvSpPr>
          <p:nvPr userDrawn="1"/>
        </p:nvSpPr>
        <p:spPr bwMode="auto">
          <a:xfrm>
            <a:off x="457200" y="990600"/>
            <a:ext cx="8382000" cy="0"/>
          </a:xfrm>
          <a:prstGeom prst="line">
            <a:avLst/>
          </a:prstGeom>
          <a:noFill/>
          <a:ln w="57150">
            <a:solidFill>
              <a:srgbClr val="A50021"/>
            </a:solidFill>
            <a:round/>
            <a:headEnd/>
            <a:tailEnd/>
          </a:ln>
        </p:spPr>
        <p:txBody>
          <a:bodyPr>
            <a:prstTxWarp prst="textNoShape">
              <a:avLst/>
            </a:prstTxWarp>
          </a:bodyPr>
          <a:lstStyle/>
          <a:p>
            <a:endParaRPr lang="en-US"/>
          </a:p>
        </p:txBody>
      </p:sp>
      <p:sp>
        <p:nvSpPr>
          <p:cNvPr id="7" name="TextBox 10"/>
          <p:cNvSpPr txBox="1">
            <a:spLocks noChangeArrowheads="1"/>
          </p:cNvSpPr>
          <p:nvPr userDrawn="1"/>
        </p:nvSpPr>
        <p:spPr bwMode="auto">
          <a:xfrm>
            <a:off x="8001000" y="6172200"/>
            <a:ext cx="990600" cy="304800"/>
          </a:xfrm>
          <a:prstGeom prst="rect">
            <a:avLst/>
          </a:prstGeom>
          <a:noFill/>
          <a:ln>
            <a:noFill/>
          </a:ln>
          <a:extLst/>
        </p:spPr>
        <p:txBody>
          <a:bodyPr>
            <a:prstTxWarp prst="textNoShape">
              <a:avLst/>
            </a:prstTxWarp>
            <a:spAutoFit/>
          </a:bodyPr>
          <a:lstStyle/>
          <a:p>
            <a:fld id="{E926E294-91E4-0144-A098-2700BF0316CD}" type="slidenum">
              <a:rPr lang="en-US" sz="1400"/>
              <a:pPr/>
              <a:t>‹#›</a:t>
            </a:fld>
            <a:endParaRPr lang="en-US" sz="1400"/>
          </a:p>
        </p:txBody>
      </p:sp>
      <p:pic>
        <p:nvPicPr>
          <p:cNvPr id="8" name="Picture 12"/>
          <p:cNvPicPr>
            <a:picLocks noChangeAspect="1" noChangeArrowheads="1"/>
          </p:cNvPicPr>
          <p:nvPr userDrawn="1"/>
        </p:nvPicPr>
        <p:blipFill>
          <a:blip r:embed="rId2" cstate="print"/>
          <a:srcRect/>
          <a:stretch>
            <a:fillRect/>
          </a:stretch>
        </p:blipFill>
        <p:spPr bwMode="auto">
          <a:xfrm>
            <a:off x="6781800" y="266700"/>
            <a:ext cx="1981200" cy="581025"/>
          </a:xfrm>
          <a:prstGeom prst="rect">
            <a:avLst/>
          </a:prstGeom>
          <a:noFill/>
          <a:ln w="9525">
            <a:noFill/>
            <a:miter lim="800000"/>
            <a:headEnd/>
            <a:tailEnd/>
          </a:ln>
        </p:spPr>
      </p:pic>
      <p:sp>
        <p:nvSpPr>
          <p:cNvPr id="13" name="Rectangle 2"/>
          <p:cNvSpPr>
            <a:spLocks noGrp="1" noChangeArrowheads="1"/>
          </p:cNvSpPr>
          <p:nvPr>
            <p:ph type="title"/>
          </p:nvPr>
        </p:nvSpPr>
        <p:spPr bwMode="auto">
          <a:xfrm>
            <a:off x="457200" y="201613"/>
            <a:ext cx="6477000" cy="636587"/>
          </a:xfrm>
          <a:prstGeom prst="rect">
            <a:avLst/>
          </a:prstGeom>
          <a:noFill/>
          <a:ln w="9525">
            <a:noFill/>
            <a:miter lim="800000"/>
            <a:headEnd/>
            <a:tailEnd/>
          </a:ln>
        </p:spPr>
        <p:txBody>
          <a:bodyPr/>
          <a:lstStyle>
            <a:lvl1pPr>
              <a:defRPr/>
            </a:lvl1pPr>
          </a:lstStyle>
          <a:p>
            <a:pPr lvl="0"/>
            <a:r>
              <a:rPr lang="en-US" dirty="0" smtClean="0"/>
              <a:t>Click to edit Master title style</a:t>
            </a:r>
          </a:p>
        </p:txBody>
      </p:sp>
      <p:sp>
        <p:nvSpPr>
          <p:cNvPr id="14" name="Rectangle 3"/>
          <p:cNvSpPr>
            <a:spLocks noGrp="1" noChangeArrowheads="1"/>
          </p:cNvSpPr>
          <p:nvPr>
            <p:ph idx="1"/>
          </p:nvPr>
        </p:nvSpPr>
        <p:spPr bwMode="auto">
          <a:xfrm>
            <a:off x="457200" y="1143000"/>
            <a:ext cx="8229600" cy="5029200"/>
          </a:xfrm>
          <a:prstGeom prst="rect">
            <a:avLst/>
          </a:prstGeom>
          <a:noFill/>
          <a:ln w="9525">
            <a:noFill/>
            <a:miter lim="800000"/>
            <a:headEnd/>
            <a:tailEnd/>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Rectangle 5"/>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6"/>
          <p:cNvSpPr txBox="1">
            <a:spLocks noChangeArrowheads="1"/>
          </p:cNvSpPr>
          <p:nvPr userDrawn="1"/>
        </p:nvSpPr>
        <p:spPr bwMode="auto">
          <a:xfrm>
            <a:off x="8001000" y="6172200"/>
            <a:ext cx="990600" cy="304800"/>
          </a:xfrm>
          <a:prstGeom prst="rect">
            <a:avLst/>
          </a:prstGeom>
          <a:noFill/>
          <a:ln>
            <a:noFill/>
          </a:ln>
          <a:extLst/>
        </p:spPr>
        <p:txBody>
          <a:bodyPr>
            <a:prstTxWarp prst="textNoShape">
              <a:avLst/>
            </a:prstTxWarp>
            <a:spAutoFit/>
          </a:bodyPr>
          <a:lstStyle/>
          <a:p>
            <a:fld id="{233A869F-BA35-B84F-BE92-3A6368EE01EE}" type="slidenum">
              <a:rPr lang="en-US" sz="1400"/>
              <a:pPr/>
              <a:t>‹#›</a:t>
            </a:fld>
            <a:endParaRPr lang="en-US" sz="1400"/>
          </a:p>
        </p:txBody>
      </p:sp>
      <p:sp>
        <p:nvSpPr>
          <p:cNvPr id="5" name="TextBox 10"/>
          <p:cNvSpPr txBox="1">
            <a:spLocks noChangeArrowheads="1"/>
          </p:cNvSpPr>
          <p:nvPr userDrawn="1"/>
        </p:nvSpPr>
        <p:spPr bwMode="auto">
          <a:xfrm>
            <a:off x="8001000" y="6172200"/>
            <a:ext cx="990600" cy="304800"/>
          </a:xfrm>
          <a:prstGeom prst="rect">
            <a:avLst/>
          </a:prstGeom>
          <a:noFill/>
          <a:ln>
            <a:noFill/>
          </a:ln>
          <a:extLst/>
        </p:spPr>
        <p:txBody>
          <a:bodyPr>
            <a:prstTxWarp prst="textNoShape">
              <a:avLst/>
            </a:prstTxWarp>
            <a:spAutoFit/>
          </a:bodyPr>
          <a:lstStyle/>
          <a:p>
            <a:fld id="{8D29F5A7-7899-574E-A8CB-EE6CD89A8B84}" type="slidenum">
              <a:rPr lang="en-US" sz="1400"/>
              <a:pPr/>
              <a:t>‹#›</a:t>
            </a:fld>
            <a:endParaRPr lang="en-US" sz="1400"/>
          </a:p>
        </p:txBody>
      </p:sp>
      <p:sp>
        <p:nvSpPr>
          <p:cNvPr id="17" name="Rectangle 2"/>
          <p:cNvSpPr>
            <a:spLocks noGrp="1" noChangeArrowheads="1"/>
          </p:cNvSpPr>
          <p:nvPr>
            <p:ph type="title"/>
          </p:nvPr>
        </p:nvSpPr>
        <p:spPr bwMode="auto">
          <a:xfrm>
            <a:off x="457200" y="201613"/>
            <a:ext cx="6477000" cy="636587"/>
          </a:xfrm>
          <a:prstGeom prst="rect">
            <a:avLst/>
          </a:prstGeom>
          <a:noFill/>
          <a:ln w="9525">
            <a:noFill/>
            <a:miter lim="800000"/>
            <a:headEnd/>
            <a:tailEnd/>
          </a:ln>
        </p:spPr>
        <p:txBody>
          <a:bodyPr/>
          <a:lstStyle>
            <a:lvl1pPr>
              <a:defRPr/>
            </a:lvl1pPr>
          </a:lstStyle>
          <a:p>
            <a:pPr lvl="0"/>
            <a:r>
              <a:rPr lang="en-US" dirty="0" smtClean="0"/>
              <a:t>Click to edit Master title style</a:t>
            </a:r>
          </a:p>
        </p:txBody>
      </p:sp>
      <p:sp>
        <p:nvSpPr>
          <p:cNvPr id="18" name="Rectangle 3"/>
          <p:cNvSpPr>
            <a:spLocks noGrp="1" noChangeArrowheads="1"/>
          </p:cNvSpPr>
          <p:nvPr>
            <p:ph idx="1"/>
          </p:nvPr>
        </p:nvSpPr>
        <p:spPr bwMode="auto">
          <a:xfrm>
            <a:off x="457200" y="1143000"/>
            <a:ext cx="8229600" cy="5029200"/>
          </a:xfrm>
          <a:prstGeom prst="rect">
            <a:avLst/>
          </a:prstGeom>
          <a:noFill/>
          <a:ln w="9525">
            <a:noFill/>
            <a:miter lim="800000"/>
            <a:headEnd/>
            <a:tailEnd/>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1613"/>
            <a:ext cx="6477000" cy="636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1430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b="1" i="1">
                <a:solidFill>
                  <a:srgbClr val="FF0000"/>
                </a:solidFill>
                <a:latin typeface="Arial" charset="0"/>
                <a:ea typeface="+mn-ea"/>
                <a:cs typeface="Arial" charset="0"/>
              </a:defRPr>
            </a:lvl1pPr>
          </a:lstStyle>
          <a:p>
            <a:pPr>
              <a:defRPr/>
            </a:pPr>
            <a:endParaRPr lang="en-US"/>
          </a:p>
        </p:txBody>
      </p:sp>
      <p:sp>
        <p:nvSpPr>
          <p:cNvPr id="1029" name="TextBox 5"/>
          <p:cNvSpPr txBox="1">
            <a:spLocks noChangeArrowheads="1"/>
          </p:cNvSpPr>
          <p:nvPr/>
        </p:nvSpPr>
        <p:spPr bwMode="auto">
          <a:xfrm>
            <a:off x="8001000" y="6172200"/>
            <a:ext cx="990600" cy="304800"/>
          </a:xfrm>
          <a:prstGeom prst="rect">
            <a:avLst/>
          </a:prstGeom>
          <a:noFill/>
          <a:ln>
            <a:noFill/>
          </a:ln>
          <a:extLst/>
        </p:spPr>
        <p:txBody>
          <a:bodyPr>
            <a:prstTxWarp prst="textNoShape">
              <a:avLst/>
            </a:prstTxWarp>
            <a:spAutoFit/>
          </a:bodyPr>
          <a:lstStyle/>
          <a:p>
            <a:fld id="{53552A52-15BE-7647-B971-145EEB898A88}" type="slidenum">
              <a:rPr lang="en-US" sz="1400"/>
              <a:pPr/>
              <a:t>‹#›</a:t>
            </a:fld>
            <a:endParaRPr lang="en-US" sz="1400"/>
          </a:p>
        </p:txBody>
      </p:sp>
    </p:spTree>
  </p:cSld>
  <p:clrMap bg1="lt1" tx1="dk1" bg2="lt2" tx2="dk2" accent1="accent1" accent2="accent2" accent3="accent3" accent4="accent4" accent5="accent5" accent6="accent6" hlink="hlink" folHlink="folHlink"/>
  <p:sldLayoutIdLst>
    <p:sldLayoutId id="2147484833" r:id="rId1"/>
    <p:sldLayoutId id="2147484834" r:id="rId2"/>
  </p:sldLayoutIdLst>
  <p:hf hdr="0" ftr="0" dt="0"/>
  <p:txStyles>
    <p:titleStyle>
      <a:lvl1pPr algn="l" rtl="0" eaLnBrk="0" fontAlgn="base" hangingPunct="0">
        <a:spcBef>
          <a:spcPct val="0"/>
        </a:spcBef>
        <a:spcAft>
          <a:spcPct val="0"/>
        </a:spcAft>
        <a:defRPr sz="2800" b="1">
          <a:solidFill>
            <a:schemeClr val="tx2"/>
          </a:solidFill>
          <a:latin typeface="Arial" charset="0"/>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228600" indent="-228600" algn="l" rtl="0" eaLnBrk="0" fontAlgn="base" hangingPunct="0">
        <a:spcBef>
          <a:spcPct val="20000"/>
        </a:spcBef>
        <a:spcAft>
          <a:spcPct val="0"/>
        </a:spcAft>
        <a:buChar char="•"/>
        <a:defRPr sz="2200">
          <a:solidFill>
            <a:schemeClr val="tx1"/>
          </a:solidFill>
          <a:latin typeface="Arial" charset="0"/>
          <a:ea typeface="+mn-ea"/>
          <a:cs typeface="+mn-cs"/>
        </a:defRPr>
      </a:lvl1pPr>
      <a:lvl2pPr marL="5715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2pPr>
      <a:lvl3pPr marL="914400" indent="-228600" algn="l" rtl="0" eaLnBrk="0" fontAlgn="base" hangingPunct="0">
        <a:spcBef>
          <a:spcPct val="20000"/>
        </a:spcBef>
        <a:spcAft>
          <a:spcPct val="0"/>
        </a:spcAft>
        <a:buChar char="•"/>
        <a:defRPr sz="2000">
          <a:solidFill>
            <a:schemeClr val="tx1"/>
          </a:solidFill>
          <a:latin typeface="Arial" charset="0"/>
          <a:ea typeface="ＭＳ Ｐゴシック" charset="-128"/>
        </a:defRPr>
      </a:lvl3pPr>
      <a:lvl4pPr marL="1257300" indent="-228600" algn="l" rtl="0" eaLnBrk="0" fontAlgn="base" hangingPunct="0">
        <a:spcBef>
          <a:spcPct val="20000"/>
        </a:spcBef>
        <a:spcAft>
          <a:spcPct val="0"/>
        </a:spcAft>
        <a:buChar char="–"/>
        <a:defRPr>
          <a:solidFill>
            <a:schemeClr val="tx1"/>
          </a:solidFill>
          <a:latin typeface="Arial" charset="0"/>
          <a:ea typeface="ＭＳ Ｐゴシック" charset="-128"/>
        </a:defRPr>
      </a:lvl4pPr>
      <a:lvl5pPr marL="1600200" indent="-228600" algn="l" rtl="0" eaLnBrk="0" fontAlgn="base" hangingPunct="0">
        <a:spcBef>
          <a:spcPct val="20000"/>
        </a:spcBef>
        <a:spcAft>
          <a:spcPct val="0"/>
        </a:spcAft>
        <a:buChar char="»"/>
        <a:defRPr sz="1600">
          <a:solidFill>
            <a:schemeClr val="tx1"/>
          </a:solidFill>
          <a:latin typeface="Arial" charset="0"/>
          <a:ea typeface="ＭＳ Ｐゴシック" charset="-128"/>
        </a:defRPr>
      </a:lvl5pPr>
      <a:lvl6pPr marL="2057400" indent="-228600" algn="l" rtl="0" fontAlgn="base">
        <a:spcBef>
          <a:spcPct val="20000"/>
        </a:spcBef>
        <a:spcAft>
          <a:spcPct val="0"/>
        </a:spcAft>
        <a:buChar char="»"/>
        <a:defRPr sz="1600">
          <a:solidFill>
            <a:schemeClr val="tx1"/>
          </a:solidFill>
          <a:latin typeface="+mn-lt"/>
        </a:defRPr>
      </a:lvl6pPr>
      <a:lvl7pPr marL="2514600" indent="-228600" algn="l" rtl="0" fontAlgn="base">
        <a:spcBef>
          <a:spcPct val="20000"/>
        </a:spcBef>
        <a:spcAft>
          <a:spcPct val="0"/>
        </a:spcAft>
        <a:buChar char="»"/>
        <a:defRPr sz="1600">
          <a:solidFill>
            <a:schemeClr val="tx1"/>
          </a:solidFill>
          <a:latin typeface="+mn-lt"/>
        </a:defRPr>
      </a:lvl7pPr>
      <a:lvl8pPr marL="2971800" indent="-228600" algn="l" rtl="0" fontAlgn="base">
        <a:spcBef>
          <a:spcPct val="20000"/>
        </a:spcBef>
        <a:spcAft>
          <a:spcPct val="0"/>
        </a:spcAft>
        <a:buChar char="»"/>
        <a:defRPr sz="1600">
          <a:solidFill>
            <a:schemeClr val="tx1"/>
          </a:solidFill>
          <a:latin typeface="+mn-lt"/>
        </a:defRPr>
      </a:lvl8pPr>
      <a:lvl9pPr marL="34290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https://www.humanservices.state.pa.us/compass.web/CMHOM.aspx" TargetMode="External"/><Relationship Id="rId7" Type="http://schemas.openxmlformats.org/officeDocument/2006/relationships/hyperlink" Target="http://www.humanservices-r.state.pa.us/CCMISLMS/pgm/asp/login/login.asp?refpage=/CCMISLMS/default.asp"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www.pakeys.org/pages/get.aspx?page=home" TargetMode="External"/><Relationship Id="rId5" Type="http://schemas.openxmlformats.org/officeDocument/2006/relationships/hyperlink" Target="https://www.pelican.state.pa.us/provider" TargetMode="External"/><Relationship Id="rId4" Type="http://schemas.openxmlformats.org/officeDocument/2006/relationships/hyperlink" Target="https://www.humanservices.state.pa.us/compass.web/ProviderSearch/pgm/PSWEL.aspx"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4038600" y="762000"/>
            <a:ext cx="5029200" cy="685800"/>
          </a:xfrm>
          <a:prstGeom prst="rect">
            <a:avLst/>
          </a:prstGeom>
          <a:solidFill>
            <a:schemeClr val="bg1"/>
          </a:solidFill>
          <a:ln w="9525">
            <a:noFill/>
            <a:round/>
            <a:headEnd/>
            <a:tailEnd/>
          </a:ln>
        </p:spPr>
        <p:txBody>
          <a:bodyPr>
            <a:prstTxWarp prst="textNoShape">
              <a:avLst/>
            </a:prstTxWarp>
          </a:bodyPr>
          <a:lstStyle/>
          <a:p>
            <a:pPr algn="r"/>
            <a:endParaRPr lang="en-US"/>
          </a:p>
        </p:txBody>
      </p:sp>
      <p:sp>
        <p:nvSpPr>
          <p:cNvPr id="4099" name="Text Box 2"/>
          <p:cNvSpPr txBox="1">
            <a:spLocks noChangeArrowheads="1"/>
          </p:cNvSpPr>
          <p:nvPr/>
        </p:nvSpPr>
        <p:spPr bwMode="auto">
          <a:xfrm>
            <a:off x="4419600" y="1981200"/>
            <a:ext cx="4495800" cy="2665345"/>
          </a:xfrm>
          <a:prstGeom prst="rect">
            <a:avLst/>
          </a:prstGeom>
          <a:noFill/>
          <a:ln w="9525">
            <a:noFill/>
            <a:miter lim="800000"/>
            <a:headEnd/>
            <a:tailEnd/>
          </a:ln>
        </p:spPr>
        <p:txBody>
          <a:bodyPr>
            <a:prstTxWarp prst="textNoShape">
              <a:avLst/>
            </a:prstTxWarp>
            <a:spAutoFit/>
          </a:bodyPr>
          <a:lstStyle/>
          <a:p>
            <a:pPr algn="ctr">
              <a:spcBef>
                <a:spcPct val="30000"/>
              </a:spcBef>
            </a:pPr>
            <a:endParaRPr lang="en-US" sz="3200" b="1" dirty="0">
              <a:solidFill>
                <a:schemeClr val="accent2"/>
              </a:solidFill>
            </a:endParaRPr>
          </a:p>
          <a:p>
            <a:pPr algn="ctr">
              <a:spcBef>
                <a:spcPct val="30000"/>
              </a:spcBef>
            </a:pPr>
            <a:r>
              <a:rPr lang="en-US" sz="4000" b="1" dirty="0">
                <a:solidFill>
                  <a:schemeClr val="accent2"/>
                </a:solidFill>
                <a:latin typeface="Calibri"/>
                <a:cs typeface="Calibri"/>
              </a:rPr>
              <a:t>PELICAN</a:t>
            </a:r>
            <a:r>
              <a:rPr lang="en-US" sz="4000" b="1" dirty="0" smtClean="0">
                <a:solidFill>
                  <a:schemeClr val="accent2"/>
                </a:solidFill>
                <a:latin typeface="Calibri"/>
                <a:cs typeface="Calibri"/>
              </a:rPr>
              <a:t> as </a:t>
            </a:r>
            <a:r>
              <a:rPr lang="en-US" sz="4000" b="1" dirty="0">
                <a:solidFill>
                  <a:schemeClr val="accent2"/>
                </a:solidFill>
                <a:latin typeface="Calibri"/>
                <a:cs typeface="Calibri"/>
              </a:rPr>
              <a:t>One</a:t>
            </a:r>
          </a:p>
          <a:p>
            <a:pPr algn="ctr">
              <a:spcBef>
                <a:spcPct val="30000"/>
              </a:spcBef>
            </a:pPr>
            <a:endParaRPr lang="en-US" sz="3200" b="1" dirty="0">
              <a:solidFill>
                <a:schemeClr val="accent2"/>
              </a:solidFill>
              <a:latin typeface="Calibri"/>
              <a:cs typeface="Calibri"/>
            </a:endParaRPr>
          </a:p>
          <a:p>
            <a:pPr algn="ctr">
              <a:spcBef>
                <a:spcPct val="30000"/>
              </a:spcBef>
            </a:pPr>
            <a:endParaRPr lang="en-US" sz="3200" b="1" dirty="0" smtClean="0">
              <a:solidFill>
                <a:schemeClr val="accent2"/>
              </a:solidFill>
              <a:latin typeface="Calibri"/>
              <a:cs typeface="Calibri"/>
            </a:endParaRPr>
          </a:p>
        </p:txBody>
      </p:sp>
      <p:pic>
        <p:nvPicPr>
          <p:cNvPr id="4100" name="Picture 3" descr="Presentation-Picture"/>
          <p:cNvPicPr>
            <a:picLocks noChangeAspect="1" noChangeArrowheads="1"/>
          </p:cNvPicPr>
          <p:nvPr/>
        </p:nvPicPr>
        <p:blipFill>
          <a:blip r:embed="rId3" cstate="print"/>
          <a:srcRect/>
          <a:stretch>
            <a:fillRect/>
          </a:stretch>
        </p:blipFill>
        <p:spPr bwMode="auto">
          <a:xfrm>
            <a:off x="38100" y="0"/>
            <a:ext cx="4000500" cy="6858000"/>
          </a:xfrm>
          <a:prstGeom prst="rect">
            <a:avLst/>
          </a:prstGeom>
          <a:noFill/>
          <a:ln w="38100">
            <a:solidFill>
              <a:srgbClr val="A50021"/>
            </a:solidFill>
            <a:miter lim="800000"/>
            <a:headEnd/>
            <a:tailEnd/>
          </a:ln>
        </p:spPr>
      </p:pic>
      <p:pic>
        <p:nvPicPr>
          <p:cNvPr id="6" name="Picture 5" descr="Pelicanlogo.png"/>
          <p:cNvPicPr>
            <a:picLocks noChangeAspect="1"/>
          </p:cNvPicPr>
          <p:nvPr/>
        </p:nvPicPr>
        <p:blipFill>
          <a:blip r:embed="rId4" cstate="print"/>
          <a:stretch>
            <a:fillRect/>
          </a:stretch>
        </p:blipFill>
        <p:spPr>
          <a:xfrm>
            <a:off x="4191000" y="228600"/>
            <a:ext cx="4800600" cy="1313131"/>
          </a:xfrm>
          <a:prstGeom prst="rect">
            <a:avLst/>
          </a:prstGeom>
        </p:spPr>
      </p:pic>
      <p:sp>
        <p:nvSpPr>
          <p:cNvPr id="7" name="TextBox 6"/>
          <p:cNvSpPr txBox="1"/>
          <p:nvPr/>
        </p:nvSpPr>
        <p:spPr>
          <a:xfrm>
            <a:off x="7391400" y="6096000"/>
            <a:ext cx="1447800" cy="461665"/>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400" dirty="0">
                <a:solidFill>
                  <a:schemeClr val="accent2"/>
                </a:solidFill>
              </a:rPr>
              <a:t>How Do </a:t>
            </a:r>
            <a:r>
              <a:rPr lang="en-US" sz="2400" dirty="0" smtClean="0">
                <a:solidFill>
                  <a:schemeClr val="accent2"/>
                </a:solidFill>
              </a:rPr>
              <a:t>the </a:t>
            </a:r>
            <a:r>
              <a:rPr lang="en-US" sz="2400" dirty="0">
                <a:solidFill>
                  <a:schemeClr val="accent2"/>
                </a:solidFill>
              </a:rPr>
              <a:t>Systems Work Together?</a:t>
            </a:r>
            <a:br>
              <a:rPr lang="en-US" sz="2400" dirty="0">
                <a:solidFill>
                  <a:schemeClr val="accent2"/>
                </a:solidFill>
              </a:rPr>
            </a:br>
            <a:r>
              <a:rPr lang="en-US" sz="2400" i="1" u="sng" dirty="0">
                <a:solidFill>
                  <a:srgbClr val="00B050"/>
                </a:solidFill>
              </a:rPr>
              <a:t>Provider Management (PM)</a:t>
            </a:r>
          </a:p>
        </p:txBody>
      </p:sp>
      <p:sp>
        <p:nvSpPr>
          <p:cNvPr id="14339" name="Rectangle 7"/>
          <p:cNvSpPr>
            <a:spLocks noChangeArrowheads="1"/>
          </p:cNvSpPr>
          <p:nvPr/>
        </p:nvSpPr>
        <p:spPr bwMode="auto">
          <a:xfrm>
            <a:off x="457200" y="1066800"/>
            <a:ext cx="4191000" cy="4869025"/>
          </a:xfrm>
          <a:prstGeom prst="rect">
            <a:avLst/>
          </a:prstGeom>
          <a:noFill/>
          <a:ln w="9525">
            <a:noFill/>
            <a:miter lim="800000"/>
            <a:headEnd/>
            <a:tailEnd/>
          </a:ln>
        </p:spPr>
        <p:txBody>
          <a:bodyPr wrap="square">
            <a:prstTxWarp prst="textNoShape">
              <a:avLst/>
            </a:prstTxWarp>
            <a:spAutoFit/>
          </a:bodyPr>
          <a:lstStyle/>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This system is used to collect basic demographic data for providers that are not regulated by OCDEL.</a:t>
            </a:r>
          </a:p>
          <a:p>
            <a:pPr marL="285750" lvl="1" indent="-285750">
              <a:spcBef>
                <a:spcPct val="20000"/>
              </a:spcBef>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Early learning providers that are not regulated by OCDEL begin their experience with PELICAN here. </a:t>
            </a:r>
            <a:r>
              <a:rPr lang="en-US" sz="1600" dirty="0" smtClean="0">
                <a:solidFill>
                  <a:schemeClr val="tx1">
                    <a:lumMod val="85000"/>
                    <a:lumOff val="15000"/>
                  </a:schemeClr>
                </a:solidFill>
                <a:latin typeface="Calibri"/>
                <a:cs typeface="Calibri"/>
              </a:rPr>
              <a:t>Examples include Head Start, licensed nurseries and school-based pre-kindergarten programs.</a:t>
            </a: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pP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When program participation such as Head Start, Pre-K Counts or Licensed Nursery is selected in </a:t>
            </a:r>
            <a:r>
              <a:rPr lang="en-US" sz="1600" i="1" dirty="0">
                <a:solidFill>
                  <a:schemeClr val="tx1">
                    <a:lumMod val="85000"/>
                    <a:lumOff val="15000"/>
                  </a:schemeClr>
                </a:solidFill>
                <a:latin typeface="Calibri" pitchFamily="34" charset="0"/>
                <a:cs typeface="Calibri" pitchFamily="34" charset="0"/>
              </a:rPr>
              <a:t>Provider Management</a:t>
            </a:r>
            <a:r>
              <a:rPr lang="en-US" sz="1600" dirty="0">
                <a:solidFill>
                  <a:schemeClr val="tx1">
                    <a:lumMod val="85000"/>
                    <a:lumOff val="15000"/>
                  </a:schemeClr>
                </a:solidFill>
                <a:latin typeface="Calibri" pitchFamily="34" charset="0"/>
                <a:cs typeface="Calibri" pitchFamily="34" charset="0"/>
              </a:rPr>
              <a:t>, the information is shared with other PELICAN </a:t>
            </a:r>
            <a:r>
              <a:rPr lang="en-US" sz="1600" dirty="0" smtClean="0">
                <a:solidFill>
                  <a:schemeClr val="tx1">
                    <a:lumMod val="85000"/>
                    <a:lumOff val="15000"/>
                  </a:schemeClr>
                </a:solidFill>
                <a:latin typeface="Calibri" pitchFamily="34" charset="0"/>
                <a:cs typeface="Calibri" pitchFamily="34" charset="0"/>
              </a:rPr>
              <a:t>systems.</a:t>
            </a:r>
          </a:p>
          <a:p>
            <a:pPr marL="285750" lvl="1" indent="-285750">
              <a:spcBef>
                <a:spcPct val="20000"/>
              </a:spcBef>
              <a:buFont typeface="Courier New" pitchFamily="49" charset="0"/>
              <a:buChar char="o"/>
            </a:pPr>
            <a:endParaRPr lang="en-US" sz="1600" dirty="0" smtClean="0">
              <a:latin typeface="Calibri" pitchFamily="34" charset="0"/>
              <a:cs typeface="Calibri" pitchFamily="34" charset="0"/>
            </a:endParaRPr>
          </a:p>
          <a:p>
            <a:pPr marL="285750" lvl="1" indent="-285750">
              <a:spcBef>
                <a:spcPct val="20000"/>
              </a:spcBef>
              <a:buFont typeface="Courier New" pitchFamily="49" charset="0"/>
              <a:buChar char="o"/>
            </a:pPr>
            <a:endParaRPr lang="en-US" sz="1600" dirty="0" smtClean="0">
              <a:latin typeface="Calibri" pitchFamily="34" charset="0"/>
              <a:cs typeface="Calibri" pitchFamily="34" charset="0"/>
            </a:endParaRPr>
          </a:p>
          <a:p>
            <a:pPr marL="285750" lvl="1" indent="-285750">
              <a:spcBef>
                <a:spcPct val="20000"/>
              </a:spcBef>
              <a:buFont typeface="Courier New" pitchFamily="49" charset="0"/>
              <a:buChar char="o"/>
            </a:pPr>
            <a:endParaRPr lang="en-US" sz="1600" dirty="0">
              <a:latin typeface="Calibri" pitchFamily="34" charset="0"/>
              <a:cs typeface="Calibri" pitchFamily="34" charset="0"/>
            </a:endParaRPr>
          </a:p>
        </p:txBody>
      </p:sp>
      <p:pic>
        <p:nvPicPr>
          <p:cNvPr id="14340" name="Picture 3"/>
          <p:cNvPicPr>
            <a:picLocks noChangeAspect="1" noChangeArrowheads="1"/>
          </p:cNvPicPr>
          <p:nvPr/>
        </p:nvPicPr>
        <p:blipFill>
          <a:blip r:embed="rId3" cstate="print"/>
          <a:srcRect/>
          <a:stretch>
            <a:fillRect/>
          </a:stretch>
        </p:blipFill>
        <p:spPr bwMode="auto">
          <a:xfrm>
            <a:off x="5205946" y="3429000"/>
            <a:ext cx="3007780" cy="2701390"/>
          </a:xfrm>
          <a:prstGeom prst="rect">
            <a:avLst/>
          </a:prstGeom>
          <a:noFill/>
          <a:ln w="9525">
            <a:noFill/>
            <a:miter lim="800000"/>
            <a:headEnd/>
            <a:tailEnd/>
          </a:ln>
          <a:effectLst/>
        </p:spPr>
      </p:pic>
      <p:sp>
        <p:nvSpPr>
          <p:cNvPr id="5" name="Rectangle 4"/>
          <p:cNvSpPr/>
          <p:nvPr/>
        </p:nvSpPr>
        <p:spPr>
          <a:xfrm>
            <a:off x="4724400" y="1066800"/>
            <a:ext cx="4572000" cy="929485"/>
          </a:xfrm>
          <a:prstGeom prst="rect">
            <a:avLst/>
          </a:prstGeom>
        </p:spPr>
        <p:txBody>
          <a:bodyPr>
            <a:spAutoFit/>
          </a:bodyPr>
          <a:lstStyle/>
          <a:p>
            <a:pPr marL="285750" indent="-285750">
              <a:spcBef>
                <a:spcPct val="20000"/>
              </a:spcBef>
            </a:pPr>
            <a:r>
              <a:rPr lang="en-US" sz="1600" b="1" dirty="0" smtClean="0">
                <a:solidFill>
                  <a:schemeClr val="tx1">
                    <a:lumMod val="85000"/>
                    <a:lumOff val="15000"/>
                  </a:schemeClr>
                </a:solidFill>
                <a:latin typeface="Calibri" pitchFamily="34" charset="0"/>
                <a:cs typeface="Calibri" pitchFamily="34" charset="0"/>
              </a:rPr>
              <a:t>Primary Users of the System</a:t>
            </a:r>
          </a:p>
          <a:p>
            <a:pPr marL="285750" indent="-285750">
              <a:spcBef>
                <a:spcPct val="20000"/>
              </a:spcBef>
            </a:pPr>
            <a:endParaRPr lang="en-US" sz="1600" b="1" dirty="0" smtClean="0">
              <a:solidFill>
                <a:schemeClr val="tx1">
                  <a:lumMod val="85000"/>
                  <a:lumOff val="15000"/>
                </a:schemeClr>
              </a:solidFill>
              <a:latin typeface="Calibri" pitchFamily="34" charset="0"/>
              <a:cs typeface="Calibri" pitchFamily="34" charset="0"/>
            </a:endParaRP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OCDEL Headquarters Staff</a:t>
            </a:r>
            <a:endParaRPr lang="en-US" sz="1600" dirty="0">
              <a:solidFill>
                <a:schemeClr val="tx1">
                  <a:lumMod val="85000"/>
                  <a:lumOff val="1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dirty="0">
                <a:solidFill>
                  <a:schemeClr val="accent2"/>
                </a:solidFill>
              </a:rPr>
              <a:t>How Do </a:t>
            </a:r>
            <a:r>
              <a:rPr lang="en-US" sz="2400" dirty="0" smtClean="0">
                <a:solidFill>
                  <a:schemeClr val="accent2"/>
                </a:solidFill>
              </a:rPr>
              <a:t>the </a:t>
            </a:r>
            <a:r>
              <a:rPr lang="en-US" sz="2400" dirty="0">
                <a:solidFill>
                  <a:schemeClr val="accent2"/>
                </a:solidFill>
              </a:rPr>
              <a:t>Systems Work Together?</a:t>
            </a:r>
            <a:br>
              <a:rPr lang="en-US" sz="2400" dirty="0">
                <a:solidFill>
                  <a:schemeClr val="accent2"/>
                </a:solidFill>
              </a:rPr>
            </a:br>
            <a:r>
              <a:rPr lang="en-US" sz="2400" i="1" u="sng" dirty="0">
                <a:solidFill>
                  <a:srgbClr val="00B050"/>
                </a:solidFill>
              </a:rPr>
              <a:t>Child Care Works (CCW)</a:t>
            </a:r>
          </a:p>
        </p:txBody>
      </p:sp>
      <p:sp>
        <p:nvSpPr>
          <p:cNvPr id="15363" name="Rectangle 7"/>
          <p:cNvSpPr>
            <a:spLocks noChangeArrowheads="1"/>
          </p:cNvSpPr>
          <p:nvPr/>
        </p:nvSpPr>
        <p:spPr bwMode="auto">
          <a:xfrm>
            <a:off x="457200" y="1066800"/>
            <a:ext cx="4114800" cy="3736407"/>
          </a:xfrm>
          <a:prstGeom prst="rect">
            <a:avLst/>
          </a:prstGeom>
          <a:noFill/>
          <a:ln w="9525">
            <a:noFill/>
            <a:miter lim="800000"/>
            <a:headEnd/>
            <a:tailEnd/>
          </a:ln>
        </p:spPr>
        <p:txBody>
          <a:bodyPr wrap="square">
            <a:prstTxWarp prst="textNoShape">
              <a:avLst/>
            </a:prstTxWarp>
            <a:spAutoFit/>
          </a:bodyPr>
          <a:lstStyle/>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a:cs typeface="Calibri"/>
              </a:rPr>
              <a:t>This system is used to administer the </a:t>
            </a:r>
            <a:r>
              <a:rPr lang="en-US" sz="1600" i="1" dirty="0" smtClean="0">
                <a:solidFill>
                  <a:schemeClr val="tx1">
                    <a:lumMod val="85000"/>
                    <a:lumOff val="15000"/>
                  </a:schemeClr>
                </a:solidFill>
                <a:latin typeface="Calibri"/>
                <a:cs typeface="Calibri"/>
              </a:rPr>
              <a:t>Child Care Works </a:t>
            </a:r>
            <a:r>
              <a:rPr lang="en-US" sz="1600" dirty="0" smtClean="0">
                <a:solidFill>
                  <a:schemeClr val="tx1">
                    <a:lumMod val="85000"/>
                    <a:lumOff val="15000"/>
                  </a:schemeClr>
                </a:solidFill>
                <a:latin typeface="Calibri"/>
                <a:cs typeface="Calibri"/>
              </a:rPr>
              <a:t>subsidized child care program,  supporting subsidy application and intake, eligibility, enrollment, attendance and payment processing.</a:t>
            </a:r>
          </a:p>
          <a:p>
            <a:pPr marL="285750" lvl="1" indent="-285750">
              <a:spcBef>
                <a:spcPct val="20000"/>
              </a:spcBef>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Unregulated relative and neighbor providers begin their experience with PELICAN here. The information entered and managed in </a:t>
            </a:r>
            <a:r>
              <a:rPr lang="en-US" sz="1600" i="1" dirty="0" smtClean="0">
                <a:solidFill>
                  <a:schemeClr val="tx1">
                    <a:lumMod val="85000"/>
                    <a:lumOff val="15000"/>
                  </a:schemeClr>
                </a:solidFill>
                <a:latin typeface="Calibri" pitchFamily="34" charset="0"/>
                <a:cs typeface="Calibri" pitchFamily="34" charset="0"/>
              </a:rPr>
              <a:t>Child Care Works </a:t>
            </a:r>
            <a:r>
              <a:rPr lang="en-US" sz="1600" dirty="0" smtClean="0">
                <a:solidFill>
                  <a:schemeClr val="tx1">
                    <a:lumMod val="85000"/>
                    <a:lumOff val="15000"/>
                  </a:schemeClr>
                </a:solidFill>
                <a:latin typeface="Calibri" pitchFamily="34" charset="0"/>
                <a:cs typeface="Calibri" pitchFamily="34" charset="0"/>
              </a:rPr>
              <a:t>also can </a:t>
            </a:r>
            <a:r>
              <a:rPr lang="en-US" sz="1600" dirty="0">
                <a:solidFill>
                  <a:schemeClr val="tx1">
                    <a:lumMod val="85000"/>
                    <a:lumOff val="15000"/>
                  </a:schemeClr>
                </a:solidFill>
                <a:latin typeface="Calibri" pitchFamily="34" charset="0"/>
                <a:cs typeface="Calibri" pitchFamily="34" charset="0"/>
              </a:rPr>
              <a:t>be viewed and searched in </a:t>
            </a:r>
            <a:r>
              <a:rPr lang="en-US" sz="1600" i="1" dirty="0" smtClean="0">
                <a:solidFill>
                  <a:schemeClr val="tx1">
                    <a:lumMod val="85000"/>
                    <a:lumOff val="15000"/>
                  </a:schemeClr>
                </a:solidFill>
                <a:latin typeface="Calibri" pitchFamily="34" charset="0"/>
                <a:cs typeface="Calibri" pitchFamily="34" charset="0"/>
              </a:rPr>
              <a:t>Provider Management</a:t>
            </a:r>
            <a:r>
              <a:rPr lang="en-US" sz="1600" dirty="0" smtClean="0">
                <a:solidFill>
                  <a:schemeClr val="tx1">
                    <a:lumMod val="85000"/>
                    <a:lumOff val="15000"/>
                  </a:schemeClr>
                </a:solidFill>
                <a:latin typeface="Calibri" pitchFamily="34" charset="0"/>
                <a:cs typeface="Calibri" pitchFamily="34" charset="0"/>
              </a:rPr>
              <a:t>.</a:t>
            </a:r>
          </a:p>
          <a:p>
            <a:pPr marL="285750" lvl="1" indent="-285750">
              <a:spcBef>
                <a:spcPct val="20000"/>
              </a:spcBef>
              <a:buFont typeface="Courier New" pitchFamily="49" charset="0"/>
              <a:buChar char="o"/>
            </a:pP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p:txBody>
      </p:sp>
      <p:pic>
        <p:nvPicPr>
          <p:cNvPr id="15364" name="Picture 2"/>
          <p:cNvPicPr>
            <a:picLocks noChangeAspect="1" noChangeArrowheads="1"/>
          </p:cNvPicPr>
          <p:nvPr/>
        </p:nvPicPr>
        <p:blipFill>
          <a:blip r:embed="rId3" cstate="print"/>
          <a:srcRect/>
          <a:stretch>
            <a:fillRect/>
          </a:stretch>
        </p:blipFill>
        <p:spPr bwMode="auto">
          <a:xfrm>
            <a:off x="5181600" y="3350760"/>
            <a:ext cx="3048000" cy="2800804"/>
          </a:xfrm>
          <a:prstGeom prst="rect">
            <a:avLst/>
          </a:prstGeom>
          <a:noFill/>
          <a:ln w="9525">
            <a:noFill/>
            <a:miter lim="800000"/>
            <a:headEnd/>
            <a:tailEnd/>
          </a:ln>
          <a:effectLst/>
        </p:spPr>
      </p:pic>
      <p:sp>
        <p:nvSpPr>
          <p:cNvPr id="6" name="Rectangle 7"/>
          <p:cNvSpPr>
            <a:spLocks noChangeArrowheads="1"/>
          </p:cNvSpPr>
          <p:nvPr/>
        </p:nvSpPr>
        <p:spPr bwMode="auto">
          <a:xfrm>
            <a:off x="4686300" y="1066800"/>
            <a:ext cx="4229100" cy="2406813"/>
          </a:xfrm>
          <a:prstGeom prst="rect">
            <a:avLst/>
          </a:prstGeom>
          <a:noFill/>
          <a:ln w="9525">
            <a:noFill/>
            <a:miter lim="800000"/>
            <a:headEnd/>
            <a:tailEnd/>
          </a:ln>
        </p:spPr>
        <p:txBody>
          <a:bodyPr wrap="square">
            <a:prstTxWarp prst="textNoShape">
              <a:avLst/>
            </a:prstTxWarp>
            <a:spAutoFit/>
          </a:bodyPr>
          <a:lstStyle/>
          <a:p>
            <a:pPr marL="285750" indent="-285750">
              <a:spcBef>
                <a:spcPct val="20000"/>
              </a:spcBef>
            </a:pPr>
            <a:r>
              <a:rPr lang="en-US" sz="1600" b="1" dirty="0" smtClean="0">
                <a:solidFill>
                  <a:schemeClr val="tx1">
                    <a:lumMod val="85000"/>
                    <a:lumOff val="15000"/>
                  </a:schemeClr>
                </a:solidFill>
                <a:latin typeface="Calibri" pitchFamily="34" charset="0"/>
                <a:cs typeface="Calibri" pitchFamily="34" charset="0"/>
              </a:rPr>
              <a:t>Primary Users of the System</a:t>
            </a:r>
          </a:p>
          <a:p>
            <a:pPr marL="285750" indent="-285750">
              <a:spcBef>
                <a:spcPct val="20000"/>
              </a:spcBef>
            </a:pPr>
            <a:endParaRPr lang="en-US" sz="1600" b="1" dirty="0" smtClean="0">
              <a:solidFill>
                <a:schemeClr val="tx1">
                  <a:lumMod val="85000"/>
                  <a:lumOff val="15000"/>
                </a:schemeClr>
              </a:solidFill>
              <a:latin typeface="Calibri" pitchFamily="34" charset="0"/>
              <a:cs typeface="Calibri" pitchFamily="34" charset="0"/>
            </a:endParaRP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Child Care Information Services (CCIS) Staff</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Child Care Providers (Attendance Only)</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County Assistance Office Staff (Read Only)</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OCDEL Headquarters Staff</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Inspector General  (Read Only)</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 Comptroller </a:t>
            </a:r>
            <a:endParaRPr lang="en-US" sz="1600" dirty="0">
              <a:solidFill>
                <a:schemeClr val="tx1">
                  <a:lumMod val="85000"/>
                  <a:lumOff val="1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2400" dirty="0">
                <a:solidFill>
                  <a:schemeClr val="accent2"/>
                </a:solidFill>
              </a:rPr>
              <a:t>How Do </a:t>
            </a:r>
            <a:r>
              <a:rPr lang="en-US" sz="2400" dirty="0" smtClean="0">
                <a:solidFill>
                  <a:schemeClr val="accent2"/>
                </a:solidFill>
              </a:rPr>
              <a:t>the </a:t>
            </a:r>
            <a:r>
              <a:rPr lang="en-US" sz="2400" dirty="0">
                <a:solidFill>
                  <a:schemeClr val="accent2"/>
                </a:solidFill>
              </a:rPr>
              <a:t>Systems Work Together?</a:t>
            </a:r>
            <a:br>
              <a:rPr lang="en-US" sz="2400" dirty="0">
                <a:solidFill>
                  <a:schemeClr val="accent2"/>
                </a:solidFill>
              </a:rPr>
            </a:br>
            <a:r>
              <a:rPr lang="en-US" sz="2400" i="1" u="sng" dirty="0">
                <a:solidFill>
                  <a:srgbClr val="00B050"/>
                </a:solidFill>
              </a:rPr>
              <a:t>Keys to Quality (KTQ)</a:t>
            </a:r>
          </a:p>
        </p:txBody>
      </p:sp>
      <p:sp>
        <p:nvSpPr>
          <p:cNvPr id="16387" name="Rectangle 7"/>
          <p:cNvSpPr>
            <a:spLocks noChangeArrowheads="1"/>
          </p:cNvSpPr>
          <p:nvPr/>
        </p:nvSpPr>
        <p:spPr bwMode="auto">
          <a:xfrm>
            <a:off x="457200" y="1066800"/>
            <a:ext cx="4152900" cy="5213735"/>
          </a:xfrm>
          <a:prstGeom prst="rect">
            <a:avLst/>
          </a:prstGeom>
          <a:noFill/>
          <a:ln w="9525">
            <a:noFill/>
            <a:miter lim="800000"/>
            <a:headEnd/>
            <a:tailEnd/>
          </a:ln>
        </p:spPr>
        <p:txBody>
          <a:bodyPr>
            <a:prstTxWarp prst="textNoShape">
              <a:avLst/>
            </a:prstTxWarp>
            <a:spAutoFit/>
          </a:bodyPr>
          <a:lstStyle/>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a:cs typeface="Calibri"/>
              </a:rPr>
              <a:t>This system is used to administer the Keystone STARS program – including provider management, STARS management, grants management, fiscal allocation and technical assistance management.</a:t>
            </a: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a:cs typeface="Calibri"/>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a:cs typeface="Calibri"/>
              </a:rPr>
              <a:t>The Keystone STARS program is open to providers that meet STARS standards, including regulated providers, Head Start and Pre-K Counts providers, school district pre-kindergarten and licensed nursery schools.   Four different STARS levels can be entered in the system.  </a:t>
            </a: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a:cs typeface="Calibri"/>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The STAR level information is shared and used by other systems. For example, </a:t>
            </a:r>
            <a:r>
              <a:rPr lang="en-US" sz="1600" i="1" dirty="0" smtClean="0">
                <a:solidFill>
                  <a:schemeClr val="tx1">
                    <a:lumMod val="85000"/>
                    <a:lumOff val="15000"/>
                  </a:schemeClr>
                </a:solidFill>
                <a:latin typeface="Calibri" pitchFamily="34" charset="0"/>
                <a:cs typeface="Calibri" pitchFamily="34" charset="0"/>
              </a:rPr>
              <a:t>Child Care Works </a:t>
            </a:r>
            <a:r>
              <a:rPr lang="en-US" sz="1600" dirty="0" smtClean="0">
                <a:solidFill>
                  <a:schemeClr val="tx1">
                    <a:lumMod val="85000"/>
                    <a:lumOff val="15000"/>
                  </a:schemeClr>
                </a:solidFill>
                <a:latin typeface="Calibri" pitchFamily="34" charset="0"/>
                <a:cs typeface="Calibri" pitchFamily="34" charset="0"/>
              </a:rPr>
              <a:t>calculates provider reimbursement levels based on STAR level, allowing STAR 3 and 4 providers to participate in the </a:t>
            </a:r>
            <a:r>
              <a:rPr lang="en-US" sz="1600" i="1" dirty="0" smtClean="0">
                <a:solidFill>
                  <a:schemeClr val="tx1">
                    <a:lumMod val="85000"/>
                    <a:lumOff val="15000"/>
                  </a:schemeClr>
                </a:solidFill>
                <a:latin typeface="Calibri" pitchFamily="34" charset="0"/>
                <a:cs typeface="Calibri" pitchFamily="34" charset="0"/>
              </a:rPr>
              <a:t>Early Learning Network.</a:t>
            </a:r>
            <a:endParaRPr lang="en-US" sz="1800" dirty="0"/>
          </a:p>
        </p:txBody>
      </p:sp>
      <p:sp>
        <p:nvSpPr>
          <p:cNvPr id="6" name="Rectangle 7"/>
          <p:cNvSpPr>
            <a:spLocks noChangeArrowheads="1"/>
          </p:cNvSpPr>
          <p:nvPr/>
        </p:nvSpPr>
        <p:spPr bwMode="auto">
          <a:xfrm>
            <a:off x="4686300" y="1066800"/>
            <a:ext cx="4152900" cy="1815882"/>
          </a:xfrm>
          <a:prstGeom prst="rect">
            <a:avLst/>
          </a:prstGeom>
          <a:noFill/>
          <a:ln w="9525">
            <a:noFill/>
            <a:miter lim="800000"/>
            <a:headEnd/>
            <a:tailEnd/>
          </a:ln>
        </p:spPr>
        <p:txBody>
          <a:bodyPr wrap="square">
            <a:prstTxWarp prst="textNoShape">
              <a:avLst/>
            </a:prstTxWarp>
            <a:spAutoFit/>
          </a:bodyPr>
          <a:lstStyle/>
          <a:p>
            <a:pPr marL="285750" indent="-285750">
              <a:spcBef>
                <a:spcPct val="20000"/>
              </a:spcBef>
            </a:pPr>
            <a:r>
              <a:rPr lang="en-US" sz="1600" b="1" dirty="0" smtClean="0">
                <a:solidFill>
                  <a:schemeClr val="tx1">
                    <a:lumMod val="85000"/>
                    <a:lumOff val="15000"/>
                  </a:schemeClr>
                </a:solidFill>
                <a:latin typeface="Calibri" pitchFamily="34" charset="0"/>
                <a:cs typeface="Calibri" pitchFamily="34" charset="0"/>
              </a:rPr>
              <a:t>Primary Users of the System</a:t>
            </a:r>
          </a:p>
          <a:p>
            <a:pPr marL="285750" indent="-285750">
              <a:spcBef>
                <a:spcPct val="20000"/>
              </a:spcBef>
            </a:pPr>
            <a:endParaRPr lang="en-US" sz="1600" b="1" dirty="0" smtClean="0">
              <a:solidFill>
                <a:schemeClr val="tx1">
                  <a:lumMod val="85000"/>
                  <a:lumOff val="15000"/>
                </a:schemeClr>
              </a:solidFill>
              <a:latin typeface="Calibri" pitchFamily="34" charset="0"/>
              <a:cs typeface="Calibri" pitchFamily="34" charset="0"/>
            </a:endParaRP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Regional Key Staff</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STARS Technical Assistance Consultants</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Classroom Assessors</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OCDEL Headquarters Staff</a:t>
            </a:r>
            <a:endParaRPr lang="en-US" sz="1800" dirty="0"/>
          </a:p>
        </p:txBody>
      </p:sp>
      <p:pic>
        <p:nvPicPr>
          <p:cNvPr id="16390" name="Picture 2"/>
          <p:cNvPicPr>
            <a:picLocks noChangeAspect="1" noChangeArrowheads="1"/>
          </p:cNvPicPr>
          <p:nvPr/>
        </p:nvPicPr>
        <p:blipFill>
          <a:blip r:embed="rId3" cstate="print"/>
          <a:srcRect/>
          <a:stretch>
            <a:fillRect/>
          </a:stretch>
        </p:blipFill>
        <p:spPr bwMode="auto">
          <a:xfrm>
            <a:off x="4648200" y="3381270"/>
            <a:ext cx="3530600" cy="2786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2400" dirty="0">
                <a:solidFill>
                  <a:schemeClr val="accent2"/>
                </a:solidFill>
              </a:rPr>
              <a:t>How </a:t>
            </a:r>
            <a:r>
              <a:rPr lang="en-US" sz="2400" dirty="0" smtClean="0">
                <a:solidFill>
                  <a:schemeClr val="accent2"/>
                </a:solidFill>
              </a:rPr>
              <a:t>Do </a:t>
            </a:r>
            <a:r>
              <a:rPr lang="en-US" sz="2400" dirty="0">
                <a:solidFill>
                  <a:schemeClr val="accent2"/>
                </a:solidFill>
              </a:rPr>
              <a:t>t</a:t>
            </a:r>
            <a:r>
              <a:rPr lang="en-US" sz="2400" dirty="0" smtClean="0">
                <a:solidFill>
                  <a:schemeClr val="accent2"/>
                </a:solidFill>
              </a:rPr>
              <a:t>he </a:t>
            </a:r>
            <a:r>
              <a:rPr lang="en-US" sz="2400" dirty="0">
                <a:solidFill>
                  <a:schemeClr val="accent2"/>
                </a:solidFill>
              </a:rPr>
              <a:t>Systems Work Together?</a:t>
            </a:r>
            <a:br>
              <a:rPr lang="en-US" sz="2400" dirty="0">
                <a:solidFill>
                  <a:schemeClr val="accent2"/>
                </a:solidFill>
              </a:rPr>
            </a:br>
            <a:r>
              <a:rPr lang="en-US" sz="2400" i="1" u="sng" dirty="0">
                <a:solidFill>
                  <a:srgbClr val="00B050"/>
                </a:solidFill>
              </a:rPr>
              <a:t>PA Pre-K Counts (PKC)</a:t>
            </a:r>
          </a:p>
        </p:txBody>
      </p:sp>
      <p:sp>
        <p:nvSpPr>
          <p:cNvPr id="17411" name="Rectangle 7"/>
          <p:cNvSpPr>
            <a:spLocks noChangeArrowheads="1"/>
          </p:cNvSpPr>
          <p:nvPr/>
        </p:nvSpPr>
        <p:spPr bwMode="auto">
          <a:xfrm>
            <a:off x="457200" y="1066800"/>
            <a:ext cx="4114800" cy="4179606"/>
          </a:xfrm>
          <a:prstGeom prst="rect">
            <a:avLst/>
          </a:prstGeom>
          <a:noFill/>
          <a:ln w="9525">
            <a:noFill/>
            <a:miter lim="800000"/>
            <a:headEnd/>
            <a:tailEnd/>
          </a:ln>
        </p:spPr>
        <p:txBody>
          <a:bodyPr wrap="square">
            <a:prstTxWarp prst="textNoShape">
              <a:avLst/>
            </a:prstTxWarp>
            <a:spAutoFit/>
          </a:bodyPr>
          <a:lstStyle/>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a:cs typeface="Calibri"/>
              </a:rPr>
              <a:t>This system is used to manage functions related to the </a:t>
            </a:r>
            <a:r>
              <a:rPr lang="en-US" sz="1600" i="1" dirty="0" smtClean="0">
                <a:solidFill>
                  <a:schemeClr val="tx1">
                    <a:lumMod val="85000"/>
                    <a:lumOff val="15000"/>
                  </a:schemeClr>
                </a:solidFill>
                <a:latin typeface="Calibri"/>
                <a:cs typeface="Calibri"/>
              </a:rPr>
              <a:t>PA Pre-K Counts </a:t>
            </a:r>
            <a:r>
              <a:rPr lang="en-US" sz="1600" dirty="0" smtClean="0">
                <a:solidFill>
                  <a:schemeClr val="tx1">
                    <a:lumMod val="85000"/>
                    <a:lumOff val="15000"/>
                  </a:schemeClr>
                </a:solidFill>
                <a:latin typeface="Calibri"/>
                <a:cs typeface="Calibri"/>
              </a:rPr>
              <a:t>and </a:t>
            </a:r>
            <a:r>
              <a:rPr lang="en-US" sz="1600" i="1" dirty="0" smtClean="0">
                <a:solidFill>
                  <a:schemeClr val="tx1">
                    <a:lumMod val="85000"/>
                    <a:lumOff val="15000"/>
                  </a:schemeClr>
                </a:solidFill>
                <a:latin typeface="Calibri"/>
                <a:cs typeface="Calibri"/>
              </a:rPr>
              <a:t>Head Start State Supplemental Assistance </a:t>
            </a:r>
            <a:r>
              <a:rPr lang="en-US" sz="1600" dirty="0" smtClean="0">
                <a:solidFill>
                  <a:schemeClr val="tx1">
                    <a:lumMod val="85000"/>
                    <a:lumOff val="15000"/>
                  </a:schemeClr>
                </a:solidFill>
                <a:latin typeface="Calibri"/>
                <a:cs typeface="Calibri"/>
              </a:rPr>
              <a:t>programs, including program applications, financial and budget information, classroom and staff information, child and family information, and quality-related functions.</a:t>
            </a: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Pre-K Counts </a:t>
            </a:r>
            <a:r>
              <a:rPr lang="en-US" sz="1600" dirty="0" smtClean="0">
                <a:solidFill>
                  <a:schemeClr val="tx1">
                    <a:lumMod val="85000"/>
                    <a:lumOff val="15000"/>
                  </a:schemeClr>
                </a:solidFill>
                <a:latin typeface="Calibri" pitchFamily="34" charset="0"/>
                <a:cs typeface="Calibri" pitchFamily="34" charset="0"/>
              </a:rPr>
              <a:t>program is open to public and private school-based pre-kindergarten programs, Head Start programs and STAR 3 and 4 child care providers.  The </a:t>
            </a:r>
            <a:r>
              <a:rPr lang="en-US" sz="1600" i="1" dirty="0" smtClean="0">
                <a:solidFill>
                  <a:schemeClr val="tx1">
                    <a:lumMod val="85000"/>
                    <a:lumOff val="15000"/>
                  </a:schemeClr>
                </a:solidFill>
                <a:latin typeface="Calibri" pitchFamily="34" charset="0"/>
                <a:cs typeface="Calibri" pitchFamily="34" charset="0"/>
              </a:rPr>
              <a:t>Head Start State Supplement </a:t>
            </a:r>
            <a:r>
              <a:rPr lang="en-US" sz="1600" dirty="0" smtClean="0">
                <a:solidFill>
                  <a:schemeClr val="tx1">
                    <a:lumMod val="85000"/>
                    <a:lumOff val="15000"/>
                  </a:schemeClr>
                </a:solidFill>
                <a:latin typeface="Calibri" pitchFamily="34" charset="0"/>
                <a:cs typeface="Calibri" pitchFamily="34" charset="0"/>
              </a:rPr>
              <a:t>is open to lead agencies participating in the federal Head Start and Early Head Start programs.</a:t>
            </a: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p:txBody>
      </p:sp>
      <p:pic>
        <p:nvPicPr>
          <p:cNvPr id="17412" name="Picture 5"/>
          <p:cNvPicPr>
            <a:picLocks noChangeAspect="1" noChangeArrowheads="1"/>
          </p:cNvPicPr>
          <p:nvPr/>
        </p:nvPicPr>
        <p:blipFill>
          <a:blip r:embed="rId3" cstate="print"/>
          <a:srcRect/>
          <a:stretch>
            <a:fillRect/>
          </a:stretch>
        </p:blipFill>
        <p:spPr bwMode="auto">
          <a:xfrm>
            <a:off x="4572001" y="3429000"/>
            <a:ext cx="3657600" cy="2744788"/>
          </a:xfrm>
          <a:prstGeom prst="rect">
            <a:avLst/>
          </a:prstGeom>
          <a:noFill/>
          <a:ln w="9525">
            <a:noFill/>
            <a:miter lim="800000"/>
            <a:headEnd/>
            <a:tailEnd/>
          </a:ln>
          <a:effectLst/>
        </p:spPr>
      </p:pic>
      <p:sp>
        <p:nvSpPr>
          <p:cNvPr id="5" name="Rectangle 7"/>
          <p:cNvSpPr>
            <a:spLocks noChangeArrowheads="1"/>
          </p:cNvSpPr>
          <p:nvPr/>
        </p:nvSpPr>
        <p:spPr bwMode="auto">
          <a:xfrm>
            <a:off x="4686300" y="1025164"/>
            <a:ext cx="4152900" cy="1815882"/>
          </a:xfrm>
          <a:prstGeom prst="rect">
            <a:avLst/>
          </a:prstGeom>
          <a:noFill/>
          <a:ln w="9525">
            <a:noFill/>
            <a:miter lim="800000"/>
            <a:headEnd/>
            <a:tailEnd/>
          </a:ln>
        </p:spPr>
        <p:txBody>
          <a:bodyPr wrap="square">
            <a:prstTxWarp prst="textNoShape">
              <a:avLst/>
            </a:prstTxWarp>
            <a:spAutoFit/>
          </a:bodyPr>
          <a:lstStyle/>
          <a:p>
            <a:pPr marL="285750" indent="-285750">
              <a:spcBef>
                <a:spcPct val="20000"/>
              </a:spcBef>
            </a:pPr>
            <a:r>
              <a:rPr lang="en-US" sz="1600" b="1" dirty="0" smtClean="0">
                <a:solidFill>
                  <a:schemeClr val="tx1">
                    <a:lumMod val="85000"/>
                    <a:lumOff val="15000"/>
                  </a:schemeClr>
                </a:solidFill>
                <a:latin typeface="Calibri" pitchFamily="34" charset="0"/>
                <a:cs typeface="Calibri" pitchFamily="34" charset="0"/>
              </a:rPr>
              <a:t>Primary Users of the System</a:t>
            </a:r>
          </a:p>
          <a:p>
            <a:pPr marL="285750" indent="-285750">
              <a:spcBef>
                <a:spcPct val="20000"/>
              </a:spcBef>
            </a:pPr>
            <a:endParaRPr lang="en-US" sz="1600" b="1" dirty="0" smtClean="0">
              <a:solidFill>
                <a:schemeClr val="tx1">
                  <a:lumMod val="85000"/>
                  <a:lumOff val="15000"/>
                </a:schemeClr>
              </a:solidFill>
              <a:latin typeface="Calibri" pitchFamily="34" charset="0"/>
              <a:cs typeface="Calibri" pitchFamily="34" charset="0"/>
            </a:endParaRP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Staff of Head Start, Pre-K Counts  </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Preschool Specialists</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PA Key Staff</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OCDEL Headquarters Staff</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2400" dirty="0">
                <a:solidFill>
                  <a:schemeClr val="accent2"/>
                </a:solidFill>
              </a:rPr>
              <a:t>How Do </a:t>
            </a:r>
            <a:r>
              <a:rPr lang="en-US" sz="2400" dirty="0" smtClean="0">
                <a:solidFill>
                  <a:schemeClr val="accent2"/>
                </a:solidFill>
              </a:rPr>
              <a:t>the </a:t>
            </a:r>
            <a:r>
              <a:rPr lang="en-US" sz="2400" dirty="0">
                <a:solidFill>
                  <a:schemeClr val="accent2"/>
                </a:solidFill>
              </a:rPr>
              <a:t>Systems Work Together?</a:t>
            </a:r>
            <a:br>
              <a:rPr lang="en-US" sz="2400" dirty="0">
                <a:solidFill>
                  <a:schemeClr val="accent2"/>
                </a:solidFill>
              </a:rPr>
            </a:br>
            <a:r>
              <a:rPr lang="en-US" sz="2400" i="1" u="sng" dirty="0">
                <a:solidFill>
                  <a:srgbClr val="00B050"/>
                </a:solidFill>
              </a:rPr>
              <a:t>Early Intervention (EI)</a:t>
            </a:r>
          </a:p>
        </p:txBody>
      </p:sp>
      <p:sp>
        <p:nvSpPr>
          <p:cNvPr id="18435" name="Rectangle 7"/>
          <p:cNvSpPr>
            <a:spLocks noChangeArrowheads="1"/>
          </p:cNvSpPr>
          <p:nvPr/>
        </p:nvSpPr>
        <p:spPr bwMode="auto">
          <a:xfrm>
            <a:off x="457200" y="1066800"/>
            <a:ext cx="4038600" cy="4721292"/>
          </a:xfrm>
          <a:prstGeom prst="rect">
            <a:avLst/>
          </a:prstGeom>
          <a:noFill/>
          <a:ln w="9525">
            <a:noFill/>
            <a:miter lim="800000"/>
            <a:headEnd/>
            <a:tailEnd/>
          </a:ln>
        </p:spPr>
        <p:txBody>
          <a:bodyPr wrap="square">
            <a:prstTxWarp prst="textNoShape">
              <a:avLst/>
            </a:prstTxWarp>
            <a:spAutoFit/>
          </a:bodyPr>
          <a:lstStyle/>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a:ea typeface="Verdana" charset="0"/>
                <a:cs typeface="Calibri"/>
              </a:rPr>
              <a:t>This system is used to support the administration of the Early Intervention program, including functions related to child evaluation, individual education plans (IEPs) or individual family support plans (IFSPs), service coordination and payments/claims processing.</a:t>
            </a: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a:ea typeface="Verdana" charset="0"/>
              <a:cs typeface="Calibri"/>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a:ea typeface="Verdana" charset="0"/>
                <a:cs typeface="Calibri"/>
              </a:rPr>
              <a:t>The Early Intervention program provides services and support to infants/toddlers or preschool children with disabilities or developmental delays.</a:t>
            </a: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a:ea typeface="Verdana" charset="0"/>
              <a:cs typeface="Calibri"/>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When Early </a:t>
            </a:r>
            <a:r>
              <a:rPr lang="en-US" sz="1600" dirty="0">
                <a:solidFill>
                  <a:schemeClr val="tx1">
                    <a:lumMod val="85000"/>
                    <a:lumOff val="15000"/>
                  </a:schemeClr>
                </a:solidFill>
                <a:latin typeface="Calibri" pitchFamily="34" charset="0"/>
                <a:cs typeface="Calibri" pitchFamily="34" charset="0"/>
              </a:rPr>
              <a:t>Childhood Outcome (ECO) assessments </a:t>
            </a:r>
            <a:r>
              <a:rPr lang="en-US" sz="1600" dirty="0" smtClean="0">
                <a:solidFill>
                  <a:schemeClr val="tx1">
                    <a:lumMod val="85000"/>
                    <a:lumOff val="15000"/>
                  </a:schemeClr>
                </a:solidFill>
                <a:latin typeface="Calibri" pitchFamily="34" charset="0"/>
                <a:cs typeface="Calibri" pitchFamily="34" charset="0"/>
              </a:rPr>
              <a:t>are entered </a:t>
            </a:r>
            <a:r>
              <a:rPr lang="en-US" sz="1600" dirty="0">
                <a:solidFill>
                  <a:schemeClr val="tx1">
                    <a:lumMod val="85000"/>
                    <a:lumOff val="15000"/>
                  </a:schemeClr>
                </a:solidFill>
                <a:latin typeface="Calibri" pitchFamily="34" charset="0"/>
                <a:cs typeface="Calibri" pitchFamily="34" charset="0"/>
              </a:rPr>
              <a:t>into </a:t>
            </a: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Early Intervention </a:t>
            </a:r>
            <a:r>
              <a:rPr lang="en-US" sz="1600" dirty="0" smtClean="0">
                <a:solidFill>
                  <a:schemeClr val="tx1">
                    <a:lumMod val="85000"/>
                    <a:lumOff val="15000"/>
                  </a:schemeClr>
                </a:solidFill>
                <a:latin typeface="Calibri" pitchFamily="34" charset="0"/>
                <a:cs typeface="Calibri" pitchFamily="34" charset="0"/>
              </a:rPr>
              <a:t>system, the outcomes data are automatically saved and available in the </a:t>
            </a:r>
            <a:r>
              <a:rPr lang="en-US" sz="1600" i="1" dirty="0" smtClean="0">
                <a:solidFill>
                  <a:schemeClr val="tx1">
                    <a:lumMod val="85000"/>
                    <a:lumOff val="15000"/>
                  </a:schemeClr>
                </a:solidFill>
                <a:latin typeface="Calibri" pitchFamily="34" charset="0"/>
                <a:cs typeface="Calibri" pitchFamily="34" charset="0"/>
              </a:rPr>
              <a:t>Early Learning Network.  </a:t>
            </a:r>
            <a:endParaRPr lang="en-US" sz="1600" dirty="0">
              <a:solidFill>
                <a:schemeClr val="tx1">
                  <a:lumMod val="85000"/>
                  <a:lumOff val="15000"/>
                </a:schemeClr>
              </a:solidFill>
              <a:latin typeface="Calibri" pitchFamily="34" charset="0"/>
              <a:cs typeface="Calibri" pitchFamily="34" charset="0"/>
            </a:endParaRPr>
          </a:p>
        </p:txBody>
      </p:sp>
      <p:sp>
        <p:nvSpPr>
          <p:cNvPr id="8" name="Rectangle 7"/>
          <p:cNvSpPr>
            <a:spLocks noChangeArrowheads="1"/>
          </p:cNvSpPr>
          <p:nvPr/>
        </p:nvSpPr>
        <p:spPr bwMode="auto">
          <a:xfrm>
            <a:off x="4686300" y="1066800"/>
            <a:ext cx="4152900" cy="2443746"/>
          </a:xfrm>
          <a:prstGeom prst="rect">
            <a:avLst/>
          </a:prstGeom>
          <a:noFill/>
          <a:ln w="9525">
            <a:noFill/>
            <a:miter lim="800000"/>
            <a:headEnd/>
            <a:tailEnd/>
          </a:ln>
        </p:spPr>
        <p:txBody>
          <a:bodyPr wrap="square">
            <a:prstTxWarp prst="textNoShape">
              <a:avLst/>
            </a:prstTxWarp>
            <a:spAutoFit/>
          </a:bodyPr>
          <a:lstStyle/>
          <a:p>
            <a:pPr marL="285750" indent="-285750">
              <a:spcBef>
                <a:spcPct val="20000"/>
              </a:spcBef>
            </a:pPr>
            <a:r>
              <a:rPr lang="en-US" sz="1600" b="1" dirty="0" smtClean="0">
                <a:solidFill>
                  <a:schemeClr val="tx1">
                    <a:lumMod val="85000"/>
                    <a:lumOff val="15000"/>
                  </a:schemeClr>
                </a:solidFill>
                <a:latin typeface="Calibri" pitchFamily="34" charset="0"/>
                <a:cs typeface="Calibri" pitchFamily="34" charset="0"/>
              </a:rPr>
              <a:t>Primary Users of the System</a:t>
            </a:r>
          </a:p>
          <a:p>
            <a:pPr marL="285750" indent="-285750">
              <a:spcBef>
                <a:spcPct val="20000"/>
              </a:spcBef>
            </a:pPr>
            <a:endParaRPr lang="en-US" sz="1600" b="1" dirty="0" smtClean="0">
              <a:solidFill>
                <a:schemeClr val="tx1">
                  <a:lumMod val="85000"/>
                  <a:lumOff val="15000"/>
                </a:schemeClr>
              </a:solidFill>
              <a:latin typeface="Calibri" pitchFamily="34" charset="0"/>
              <a:cs typeface="Calibri" pitchFamily="34" charset="0"/>
            </a:endParaRP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Service Coordinators and Teachers</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Service Providers</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Financial Managers</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Program Supervisors and Managers</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Commonwealth Reviewers</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OCDEL Headquarters Staff</a:t>
            </a:r>
            <a:endParaRPr lang="en-US" sz="1800" dirty="0"/>
          </a:p>
        </p:txBody>
      </p:sp>
      <p:grpSp>
        <p:nvGrpSpPr>
          <p:cNvPr id="1028" name="Group 4"/>
          <p:cNvGrpSpPr>
            <a:grpSpLocks noChangeAspect="1"/>
          </p:cNvGrpSpPr>
          <p:nvPr/>
        </p:nvGrpSpPr>
        <p:grpSpPr bwMode="auto">
          <a:xfrm>
            <a:off x="5410200" y="3505200"/>
            <a:ext cx="2590800" cy="2789238"/>
            <a:chOff x="3408" y="2208"/>
            <a:chExt cx="1632" cy="1757"/>
          </a:xfrm>
        </p:grpSpPr>
        <p:sp>
          <p:nvSpPr>
            <p:cNvPr id="1027" name="AutoShape 3"/>
            <p:cNvSpPr>
              <a:spLocks noChangeAspect="1" noChangeArrowheads="1" noTextEdit="1"/>
            </p:cNvSpPr>
            <p:nvPr/>
          </p:nvSpPr>
          <p:spPr bwMode="auto">
            <a:xfrm>
              <a:off x="3408" y="2208"/>
              <a:ext cx="1632" cy="17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3416" y="2224"/>
              <a:ext cx="1648" cy="1724"/>
            </a:xfrm>
            <a:custGeom>
              <a:avLst/>
              <a:gdLst/>
              <a:ahLst/>
              <a:cxnLst>
                <a:cxn ang="0">
                  <a:pos x="67" y="9"/>
                </a:cxn>
                <a:cxn ang="0">
                  <a:pos x="0" y="15"/>
                </a:cxn>
                <a:cxn ang="0">
                  <a:pos x="17" y="209"/>
                </a:cxn>
                <a:cxn ang="0">
                  <a:pos x="105" y="165"/>
                </a:cxn>
                <a:cxn ang="0">
                  <a:pos x="185" y="58"/>
                </a:cxn>
                <a:cxn ang="0">
                  <a:pos x="193" y="0"/>
                </a:cxn>
                <a:cxn ang="0">
                  <a:pos x="108" y="6"/>
                </a:cxn>
                <a:cxn ang="0">
                  <a:pos x="67" y="9"/>
                </a:cxn>
              </a:cxnLst>
              <a:rect l="0" t="0" r="r" b="b"/>
              <a:pathLst>
                <a:path w="200" h="209">
                  <a:moveTo>
                    <a:pt x="67" y="9"/>
                  </a:moveTo>
                  <a:cubicBezTo>
                    <a:pt x="0" y="15"/>
                    <a:pt x="0" y="15"/>
                    <a:pt x="0" y="15"/>
                  </a:cubicBezTo>
                  <a:cubicBezTo>
                    <a:pt x="17" y="209"/>
                    <a:pt x="17" y="209"/>
                    <a:pt x="17" y="209"/>
                  </a:cubicBezTo>
                  <a:cubicBezTo>
                    <a:pt x="47" y="195"/>
                    <a:pt x="81" y="179"/>
                    <a:pt x="105" y="165"/>
                  </a:cubicBezTo>
                  <a:cubicBezTo>
                    <a:pt x="132" y="144"/>
                    <a:pt x="163" y="112"/>
                    <a:pt x="185" y="58"/>
                  </a:cubicBezTo>
                  <a:cubicBezTo>
                    <a:pt x="200" y="22"/>
                    <a:pt x="193" y="0"/>
                    <a:pt x="193" y="0"/>
                  </a:cubicBezTo>
                  <a:cubicBezTo>
                    <a:pt x="108" y="6"/>
                    <a:pt x="108" y="6"/>
                    <a:pt x="108" y="6"/>
                  </a:cubicBezTo>
                  <a:lnTo>
                    <a:pt x="67" y="9"/>
                  </a:lnTo>
                  <a:close/>
                </a:path>
              </a:pathLst>
            </a:custGeom>
            <a:solidFill>
              <a:srgbClr val="004A94"/>
            </a:solidFill>
            <a:ln w="523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Rectangle 6"/>
            <p:cNvSpPr>
              <a:spLocks noChangeArrowheads="1"/>
            </p:cNvSpPr>
            <p:nvPr/>
          </p:nvSpPr>
          <p:spPr bwMode="auto">
            <a:xfrm>
              <a:off x="3954" y="2656"/>
              <a:ext cx="558" cy="59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0" i="0" u="none" strike="noStrike" cap="none" normalizeH="0" baseline="0" smtClean="0">
                  <a:ln>
                    <a:noFill/>
                  </a:ln>
                  <a:solidFill>
                    <a:srgbClr val="FFFFFF"/>
                  </a:solidFill>
                  <a:effectLst/>
                  <a:latin typeface="Myriad Pro" charset="0"/>
                </a:rPr>
                <a:t>EI</a:t>
              </a:r>
              <a:endParaRPr kumimoji="0" lang="en-US" sz="18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2400" dirty="0">
                <a:solidFill>
                  <a:schemeClr val="accent2"/>
                </a:solidFill>
              </a:rPr>
              <a:t>How </a:t>
            </a:r>
            <a:r>
              <a:rPr lang="en-US" sz="2400" dirty="0" smtClean="0">
                <a:solidFill>
                  <a:schemeClr val="accent2"/>
                </a:solidFill>
              </a:rPr>
              <a:t>Do </a:t>
            </a:r>
            <a:r>
              <a:rPr lang="en-US" sz="2400" dirty="0">
                <a:solidFill>
                  <a:schemeClr val="accent2"/>
                </a:solidFill>
              </a:rPr>
              <a:t>t</a:t>
            </a:r>
            <a:r>
              <a:rPr lang="en-US" sz="2400" dirty="0" smtClean="0">
                <a:solidFill>
                  <a:schemeClr val="accent2"/>
                </a:solidFill>
              </a:rPr>
              <a:t>he </a:t>
            </a:r>
            <a:r>
              <a:rPr lang="en-US" sz="2400" dirty="0">
                <a:solidFill>
                  <a:schemeClr val="accent2"/>
                </a:solidFill>
              </a:rPr>
              <a:t>Systems Work Together?</a:t>
            </a:r>
            <a:br>
              <a:rPr lang="en-US" sz="2400" dirty="0">
                <a:solidFill>
                  <a:schemeClr val="accent2"/>
                </a:solidFill>
              </a:rPr>
            </a:br>
            <a:r>
              <a:rPr lang="en-US" sz="2400" i="1" u="sng" dirty="0" smtClean="0">
                <a:solidFill>
                  <a:srgbClr val="00B050"/>
                </a:solidFill>
              </a:rPr>
              <a:t>Early Learning Network (ELN)</a:t>
            </a:r>
            <a:endParaRPr lang="en-US" sz="2400" i="1" u="sng" dirty="0">
              <a:solidFill>
                <a:srgbClr val="00B050"/>
              </a:solidFill>
            </a:endParaRPr>
          </a:p>
        </p:txBody>
      </p:sp>
      <p:sp>
        <p:nvSpPr>
          <p:cNvPr id="17411" name="Rectangle 7"/>
          <p:cNvSpPr>
            <a:spLocks noChangeArrowheads="1"/>
          </p:cNvSpPr>
          <p:nvPr/>
        </p:nvSpPr>
        <p:spPr bwMode="auto">
          <a:xfrm>
            <a:off x="457200" y="1066800"/>
            <a:ext cx="4114800" cy="4967514"/>
          </a:xfrm>
          <a:prstGeom prst="rect">
            <a:avLst/>
          </a:prstGeom>
          <a:noFill/>
          <a:ln w="9525">
            <a:noFill/>
            <a:miter lim="800000"/>
            <a:headEnd/>
            <a:tailEnd/>
          </a:ln>
        </p:spPr>
        <p:txBody>
          <a:bodyPr wrap="square">
            <a:prstTxWarp prst="textNoShape">
              <a:avLst/>
            </a:prstTxWarp>
            <a:spAutoFit/>
          </a:bodyPr>
          <a:lstStyle/>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a:cs typeface="Calibri"/>
              </a:rPr>
              <a:t>This system </a:t>
            </a:r>
            <a:r>
              <a:rPr lang="en-US" sz="1600" dirty="0" smtClean="0">
                <a:solidFill>
                  <a:schemeClr val="tx1">
                    <a:lumMod val="85000"/>
                    <a:lumOff val="15000"/>
                  </a:schemeClr>
                </a:solidFill>
                <a:latin typeface="Calibri"/>
                <a:ea typeface="Verdana" charset="0"/>
                <a:cs typeface="Calibri"/>
              </a:rPr>
              <a:t>is used to gather information on early learning programs in Pennsylvania and to study the development of children in those programs. The Early Learning Network combines structural information about the programs, including the quality and experience of staff, with information on the development of children over time.  </a:t>
            </a:r>
            <a:endParaRPr lang="en-US" sz="1600" dirty="0" smtClean="0">
              <a:solidFill>
                <a:schemeClr val="tx1">
                  <a:lumMod val="85000"/>
                  <a:lumOff val="15000"/>
                </a:schemeClr>
              </a:solidFill>
              <a:latin typeface="Calibri"/>
              <a:cs typeface="Calibri"/>
            </a:endParaRPr>
          </a:p>
          <a:p>
            <a:pPr marL="285750" lvl="1" indent="-285750">
              <a:spcBef>
                <a:spcPct val="20000"/>
              </a:spcBef>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Early Learning Network </a:t>
            </a:r>
            <a:r>
              <a:rPr lang="en-US" sz="1600" dirty="0" smtClean="0">
                <a:solidFill>
                  <a:schemeClr val="tx1">
                    <a:lumMod val="85000"/>
                    <a:lumOff val="15000"/>
                  </a:schemeClr>
                </a:solidFill>
                <a:latin typeface="Calibri" pitchFamily="34" charset="0"/>
                <a:cs typeface="Calibri" pitchFamily="34" charset="0"/>
              </a:rPr>
              <a:t>is open to all providers that participate in Pre-K Counts, Head Start State Supplemental Assistance Program, STAR 3 and STAR 4 child care providers and Early Intervention.</a:t>
            </a: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Early Learning Network </a:t>
            </a:r>
            <a:r>
              <a:rPr lang="en-US" sz="1600" dirty="0" smtClean="0">
                <a:solidFill>
                  <a:schemeClr val="tx1">
                    <a:lumMod val="85000"/>
                    <a:lumOff val="15000"/>
                  </a:schemeClr>
                </a:solidFill>
                <a:latin typeface="Calibri" pitchFamily="34" charset="0"/>
                <a:cs typeface="Calibri" pitchFamily="34" charset="0"/>
              </a:rPr>
              <a:t>receives program, staff and child information from </a:t>
            </a:r>
            <a:r>
              <a:rPr lang="en-US" sz="1600" i="1" dirty="0" smtClean="0">
                <a:solidFill>
                  <a:schemeClr val="tx1">
                    <a:lumMod val="85000"/>
                    <a:lumOff val="15000"/>
                  </a:schemeClr>
                </a:solidFill>
                <a:latin typeface="Calibri" pitchFamily="34" charset="0"/>
                <a:cs typeface="Calibri" pitchFamily="34" charset="0"/>
              </a:rPr>
              <a:t>Pre-K Counts, Early Intervention, Keys to Quality </a:t>
            </a:r>
            <a:r>
              <a:rPr lang="en-US" sz="1600" dirty="0" smtClean="0">
                <a:solidFill>
                  <a:schemeClr val="tx1">
                    <a:lumMod val="85000"/>
                    <a:lumOff val="15000"/>
                  </a:schemeClr>
                </a:solidFill>
                <a:latin typeface="Calibri" pitchFamily="34" charset="0"/>
                <a:cs typeface="Calibri" pitchFamily="34" charset="0"/>
              </a:rPr>
              <a:t>and </a:t>
            </a:r>
            <a:r>
              <a:rPr lang="en-US" sz="1600" i="1" dirty="0" smtClean="0">
                <a:solidFill>
                  <a:schemeClr val="tx1">
                    <a:lumMod val="85000"/>
                    <a:lumOff val="15000"/>
                  </a:schemeClr>
                </a:solidFill>
                <a:latin typeface="Calibri" pitchFamily="34" charset="0"/>
                <a:cs typeface="Calibri" pitchFamily="34" charset="0"/>
              </a:rPr>
              <a:t>Child Care Works.</a:t>
            </a:r>
            <a:endParaRPr lang="en-US" sz="1600" dirty="0" smtClean="0">
              <a:solidFill>
                <a:schemeClr val="tx1">
                  <a:lumMod val="85000"/>
                  <a:lumOff val="15000"/>
                </a:schemeClr>
              </a:solidFill>
              <a:latin typeface="Calibri" pitchFamily="34" charset="0"/>
              <a:cs typeface="Calibri" pitchFamily="34" charset="0"/>
            </a:endParaRPr>
          </a:p>
        </p:txBody>
      </p:sp>
      <p:sp>
        <p:nvSpPr>
          <p:cNvPr id="6" name="Rectangle 7"/>
          <p:cNvSpPr>
            <a:spLocks noChangeArrowheads="1"/>
          </p:cNvSpPr>
          <p:nvPr/>
        </p:nvSpPr>
        <p:spPr bwMode="auto">
          <a:xfrm>
            <a:off x="4686300" y="1066800"/>
            <a:ext cx="4152900" cy="1508105"/>
          </a:xfrm>
          <a:prstGeom prst="rect">
            <a:avLst/>
          </a:prstGeom>
          <a:noFill/>
          <a:ln w="9525">
            <a:noFill/>
            <a:miter lim="800000"/>
            <a:headEnd/>
            <a:tailEnd/>
          </a:ln>
        </p:spPr>
        <p:txBody>
          <a:bodyPr wrap="square">
            <a:prstTxWarp prst="textNoShape">
              <a:avLst/>
            </a:prstTxWarp>
            <a:spAutoFit/>
          </a:bodyPr>
          <a:lstStyle/>
          <a:p>
            <a:pPr marL="285750" indent="-285750">
              <a:spcBef>
                <a:spcPct val="20000"/>
              </a:spcBef>
            </a:pPr>
            <a:r>
              <a:rPr lang="en-US" sz="1600" b="1" dirty="0" smtClean="0">
                <a:solidFill>
                  <a:schemeClr val="tx1">
                    <a:lumMod val="85000"/>
                    <a:lumOff val="15000"/>
                  </a:schemeClr>
                </a:solidFill>
                <a:latin typeface="Calibri" pitchFamily="34" charset="0"/>
                <a:cs typeface="Calibri" pitchFamily="34" charset="0"/>
              </a:rPr>
              <a:t>Primary Users of the System</a:t>
            </a:r>
          </a:p>
          <a:p>
            <a:pPr marL="285750" indent="-285750">
              <a:spcBef>
                <a:spcPct val="20000"/>
              </a:spcBef>
            </a:pPr>
            <a:endParaRPr lang="en-US" sz="1600" b="1" dirty="0" smtClean="0">
              <a:solidFill>
                <a:schemeClr val="tx1">
                  <a:lumMod val="85000"/>
                  <a:lumOff val="15000"/>
                </a:schemeClr>
              </a:solidFill>
              <a:latin typeface="Calibri" pitchFamily="34" charset="0"/>
              <a:cs typeface="Calibri" pitchFamily="34" charset="0"/>
            </a:endParaRP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Staff of Head Start, Pre-K Counts and Participating STARS Providers </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OCDEL Headquarters Staff</a:t>
            </a:r>
            <a:endParaRPr lang="en-US" sz="1800" dirty="0"/>
          </a:p>
        </p:txBody>
      </p:sp>
      <p:pic>
        <p:nvPicPr>
          <p:cNvPr id="1026" name="Picture 2"/>
          <p:cNvPicPr>
            <a:picLocks noChangeAspect="1" noChangeArrowheads="1"/>
          </p:cNvPicPr>
          <p:nvPr/>
        </p:nvPicPr>
        <p:blipFill>
          <a:blip r:embed="rId3" cstate="print"/>
          <a:srcRect/>
          <a:stretch>
            <a:fillRect/>
          </a:stretch>
        </p:blipFill>
        <p:spPr bwMode="auto">
          <a:xfrm>
            <a:off x="5410200" y="3352800"/>
            <a:ext cx="2305050"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2400" dirty="0">
                <a:solidFill>
                  <a:schemeClr val="accent2"/>
                </a:solidFill>
              </a:rPr>
              <a:t>How Do </a:t>
            </a:r>
            <a:r>
              <a:rPr lang="en-US" sz="2400" dirty="0" smtClean="0">
                <a:solidFill>
                  <a:schemeClr val="accent2"/>
                </a:solidFill>
              </a:rPr>
              <a:t>the </a:t>
            </a:r>
            <a:r>
              <a:rPr lang="en-US" sz="2400" dirty="0">
                <a:solidFill>
                  <a:schemeClr val="accent2"/>
                </a:solidFill>
              </a:rPr>
              <a:t>Systems Work Together?</a:t>
            </a:r>
            <a:br>
              <a:rPr lang="en-US" sz="2400" dirty="0">
                <a:solidFill>
                  <a:schemeClr val="accent2"/>
                </a:solidFill>
              </a:rPr>
            </a:br>
            <a:r>
              <a:rPr lang="en-US" sz="2400" i="1" u="sng" dirty="0">
                <a:solidFill>
                  <a:srgbClr val="00B050"/>
                </a:solidFill>
              </a:rPr>
              <a:t>Provider Self Service (PSS)</a:t>
            </a:r>
          </a:p>
        </p:txBody>
      </p:sp>
      <p:sp>
        <p:nvSpPr>
          <p:cNvPr id="20483" name="Rectangle 7"/>
          <p:cNvSpPr>
            <a:spLocks noChangeArrowheads="1"/>
          </p:cNvSpPr>
          <p:nvPr/>
        </p:nvSpPr>
        <p:spPr bwMode="auto">
          <a:xfrm>
            <a:off x="457200" y="1066800"/>
            <a:ext cx="5791200" cy="5004447"/>
          </a:xfrm>
          <a:prstGeom prst="rect">
            <a:avLst/>
          </a:prstGeom>
          <a:noFill/>
          <a:ln w="9525">
            <a:noFill/>
            <a:miter lim="800000"/>
            <a:headEnd/>
            <a:tailEnd/>
          </a:ln>
        </p:spPr>
        <p:txBody>
          <a:bodyPr wrap="square">
            <a:prstTxWarp prst="textNoShape">
              <a:avLst/>
            </a:prstTxWarp>
            <a:spAutoFit/>
          </a:bodyPr>
          <a:lstStyle/>
          <a:p>
            <a:pPr marL="285750" lvl="1"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Any early learning provider </a:t>
            </a:r>
            <a:r>
              <a:rPr lang="en-US" sz="1600" dirty="0" smtClean="0">
                <a:solidFill>
                  <a:schemeClr val="tx1">
                    <a:lumMod val="85000"/>
                    <a:lumOff val="15000"/>
                  </a:schemeClr>
                </a:solidFill>
                <a:latin typeface="Calibri" pitchFamily="34" charset="0"/>
                <a:cs typeface="Calibri" pitchFamily="34" charset="0"/>
              </a:rPr>
              <a:t>or </a:t>
            </a:r>
            <a:r>
              <a:rPr lang="en-US" sz="1600" dirty="0">
                <a:solidFill>
                  <a:schemeClr val="tx1">
                    <a:lumMod val="85000"/>
                    <a:lumOff val="15000"/>
                  </a:schemeClr>
                </a:solidFill>
                <a:latin typeface="Calibri" pitchFamily="34" charset="0"/>
                <a:cs typeface="Calibri" pitchFamily="34" charset="0"/>
              </a:rPr>
              <a:t>program can maintain pieces of their demographic information. Any </a:t>
            </a:r>
            <a:r>
              <a:rPr lang="en-US" sz="1600" dirty="0" smtClean="0">
                <a:solidFill>
                  <a:schemeClr val="tx1">
                    <a:lumMod val="85000"/>
                    <a:lumOff val="15000"/>
                  </a:schemeClr>
                </a:solidFill>
                <a:latin typeface="Calibri" pitchFamily="34" charset="0"/>
                <a:cs typeface="Calibri" pitchFamily="34" charset="0"/>
              </a:rPr>
              <a:t>information that </a:t>
            </a:r>
            <a:r>
              <a:rPr lang="en-US" sz="1600" dirty="0">
                <a:solidFill>
                  <a:schemeClr val="tx1">
                    <a:lumMod val="85000"/>
                    <a:lumOff val="15000"/>
                  </a:schemeClr>
                </a:solidFill>
                <a:latin typeface="Calibri" pitchFamily="34" charset="0"/>
                <a:cs typeface="Calibri" pitchFamily="34" charset="0"/>
              </a:rPr>
              <a:t>providers </a:t>
            </a:r>
            <a:r>
              <a:rPr lang="en-US" sz="1600" dirty="0" smtClean="0">
                <a:solidFill>
                  <a:schemeClr val="tx1">
                    <a:lumMod val="85000"/>
                    <a:lumOff val="15000"/>
                  </a:schemeClr>
                </a:solidFill>
                <a:latin typeface="Calibri" pitchFamily="34" charset="0"/>
                <a:cs typeface="Calibri" pitchFamily="34" charset="0"/>
              </a:rPr>
              <a:t>or </a:t>
            </a:r>
            <a:r>
              <a:rPr lang="en-US" sz="1600" dirty="0">
                <a:solidFill>
                  <a:schemeClr val="tx1">
                    <a:lumMod val="85000"/>
                    <a:lumOff val="15000"/>
                  </a:schemeClr>
                </a:solidFill>
                <a:latin typeface="Calibri" pitchFamily="34" charset="0"/>
                <a:cs typeface="Calibri" pitchFamily="34" charset="0"/>
              </a:rPr>
              <a:t>programs enter will be available to the public </a:t>
            </a:r>
            <a:r>
              <a:rPr lang="en-US" sz="1600" dirty="0" smtClean="0">
                <a:solidFill>
                  <a:schemeClr val="tx1">
                    <a:lumMod val="85000"/>
                    <a:lumOff val="15000"/>
                  </a:schemeClr>
                </a:solidFill>
                <a:latin typeface="Calibri" pitchFamily="34" charset="0"/>
                <a:cs typeface="Calibri" pitchFamily="34" charset="0"/>
              </a:rPr>
              <a:t>through PA's </a:t>
            </a:r>
            <a:r>
              <a:rPr lang="en-US" sz="1600" dirty="0">
                <a:solidFill>
                  <a:schemeClr val="tx1">
                    <a:lumMod val="85000"/>
                    <a:lumOff val="15000"/>
                  </a:schemeClr>
                </a:solidFill>
                <a:latin typeface="Calibri" pitchFamily="34" charset="0"/>
                <a:cs typeface="Calibri" pitchFamily="34" charset="0"/>
              </a:rPr>
              <a:t>online early learning provider search</a:t>
            </a:r>
            <a:r>
              <a:rPr lang="en-US" sz="1600" dirty="0" smtClean="0">
                <a:solidFill>
                  <a:schemeClr val="tx1">
                    <a:lumMod val="85000"/>
                    <a:lumOff val="15000"/>
                  </a:schemeClr>
                </a:solidFill>
                <a:latin typeface="Calibri" pitchFamily="34" charset="0"/>
                <a:cs typeface="Calibri" pitchFamily="34" charset="0"/>
              </a:rPr>
              <a:t>.</a:t>
            </a:r>
          </a:p>
          <a:p>
            <a:pPr marL="285750" lvl="1" indent="-285750">
              <a:spcBef>
                <a:spcPct val="20000"/>
              </a:spcBef>
              <a:buFont typeface="Courier New" pitchFamily="49" charset="0"/>
              <a:buChar char="o"/>
            </a:pP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Regulated child care providers can</a:t>
            </a:r>
            <a:r>
              <a:rPr lang="en-US" sz="1600" dirty="0" smtClean="0">
                <a:solidFill>
                  <a:schemeClr val="tx1">
                    <a:lumMod val="85000"/>
                    <a:lumOff val="15000"/>
                  </a:schemeClr>
                </a:solidFill>
                <a:latin typeface="Calibri" pitchFamily="34" charset="0"/>
                <a:cs typeface="Calibri" pitchFamily="34" charset="0"/>
              </a:rPr>
              <a:t>:</a:t>
            </a:r>
          </a:p>
          <a:p>
            <a:pPr marL="285750" lvl="1" indent="-285750">
              <a:spcBef>
                <a:spcPct val="20000"/>
              </a:spcBef>
              <a:buFont typeface="Courier New" pitchFamily="49" charset="0"/>
              <a:buChar char="o"/>
            </a:pPr>
            <a:endParaRPr lang="en-US" sz="1600" dirty="0">
              <a:solidFill>
                <a:schemeClr val="tx1">
                  <a:lumMod val="85000"/>
                  <a:lumOff val="15000"/>
                </a:schemeClr>
              </a:solidFill>
              <a:latin typeface="Calibri" pitchFamily="34" charset="0"/>
              <a:cs typeface="Calibri" pitchFamily="34" charset="0"/>
            </a:endParaRPr>
          </a:p>
          <a:p>
            <a:pPr marL="742950" lvl="2" indent="-285750">
              <a:spcBef>
                <a:spcPct val="20000"/>
              </a:spcBef>
              <a:buFont typeface="Arial" charset="0"/>
              <a:buChar char="•"/>
            </a:pPr>
            <a:r>
              <a:rPr lang="en-US" sz="1600" dirty="0">
                <a:solidFill>
                  <a:schemeClr val="tx1">
                    <a:lumMod val="85000"/>
                    <a:lumOff val="15000"/>
                  </a:schemeClr>
                </a:solidFill>
                <a:latin typeface="Calibri" pitchFamily="34" charset="0"/>
                <a:cs typeface="Calibri" pitchFamily="34" charset="0"/>
              </a:rPr>
              <a:t>Apply for initial or renewal </a:t>
            </a:r>
            <a:r>
              <a:rPr lang="en-US" sz="1600" dirty="0" smtClean="0">
                <a:solidFill>
                  <a:schemeClr val="tx1">
                    <a:lumMod val="85000"/>
                    <a:lumOff val="15000"/>
                  </a:schemeClr>
                </a:solidFill>
                <a:latin typeface="Calibri" pitchFamily="34" charset="0"/>
                <a:cs typeface="Calibri" pitchFamily="34" charset="0"/>
              </a:rPr>
              <a:t>certificates, </a:t>
            </a:r>
            <a:r>
              <a:rPr lang="en-US" sz="1600" dirty="0">
                <a:solidFill>
                  <a:schemeClr val="tx1">
                    <a:lumMod val="85000"/>
                    <a:lumOff val="15000"/>
                  </a:schemeClr>
                </a:solidFill>
                <a:latin typeface="Calibri" pitchFamily="34" charset="0"/>
                <a:cs typeface="Calibri" pitchFamily="34" charset="0"/>
              </a:rPr>
              <a:t>which are sent directly to </a:t>
            </a: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Certification </a:t>
            </a:r>
            <a:r>
              <a:rPr lang="en-US" sz="1600" dirty="0" smtClean="0">
                <a:solidFill>
                  <a:schemeClr val="tx1">
                    <a:lumMod val="85000"/>
                    <a:lumOff val="15000"/>
                  </a:schemeClr>
                </a:solidFill>
                <a:latin typeface="Calibri" pitchFamily="34" charset="0"/>
                <a:cs typeface="Calibri" pitchFamily="34" charset="0"/>
              </a:rPr>
              <a:t>system </a:t>
            </a:r>
            <a:r>
              <a:rPr lang="en-US" sz="1600" dirty="0">
                <a:solidFill>
                  <a:schemeClr val="tx1">
                    <a:lumMod val="85000"/>
                    <a:lumOff val="15000"/>
                  </a:schemeClr>
                </a:solidFill>
                <a:latin typeface="Calibri" pitchFamily="34" charset="0"/>
                <a:cs typeface="Calibri" pitchFamily="34" charset="0"/>
              </a:rPr>
              <a:t>for processing.</a:t>
            </a:r>
          </a:p>
          <a:p>
            <a:pPr marL="742950" lvl="2" indent="-285750">
              <a:spcBef>
                <a:spcPct val="20000"/>
              </a:spcBef>
              <a:buFont typeface="Arial" charset="0"/>
              <a:buChar char="•"/>
            </a:pPr>
            <a:r>
              <a:rPr lang="en-US" sz="1600" dirty="0">
                <a:solidFill>
                  <a:schemeClr val="tx1">
                    <a:lumMod val="85000"/>
                    <a:lumOff val="15000"/>
                  </a:schemeClr>
                </a:solidFill>
                <a:latin typeface="Calibri" pitchFamily="34" charset="0"/>
                <a:cs typeface="Calibri" pitchFamily="34" charset="0"/>
              </a:rPr>
              <a:t>Submit Plans of Correction (POCs</a:t>
            </a:r>
            <a:r>
              <a:rPr lang="en-US" sz="1600" dirty="0" smtClean="0">
                <a:solidFill>
                  <a:schemeClr val="tx1">
                    <a:lumMod val="85000"/>
                    <a:lumOff val="15000"/>
                  </a:schemeClr>
                </a:solidFill>
                <a:latin typeface="Calibri" pitchFamily="34" charset="0"/>
                <a:cs typeface="Calibri" pitchFamily="34" charset="0"/>
              </a:rPr>
              <a:t>), </a:t>
            </a:r>
            <a:r>
              <a:rPr lang="en-US" sz="1600" dirty="0">
                <a:solidFill>
                  <a:schemeClr val="tx1">
                    <a:lumMod val="85000"/>
                    <a:lumOff val="15000"/>
                  </a:schemeClr>
                </a:solidFill>
                <a:latin typeface="Calibri" pitchFamily="34" charset="0"/>
                <a:cs typeface="Calibri" pitchFamily="34" charset="0"/>
              </a:rPr>
              <a:t>which are sent directly to </a:t>
            </a: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Certification </a:t>
            </a:r>
            <a:r>
              <a:rPr lang="en-US" sz="1600" dirty="0" smtClean="0">
                <a:solidFill>
                  <a:schemeClr val="tx1">
                    <a:lumMod val="85000"/>
                    <a:lumOff val="15000"/>
                  </a:schemeClr>
                </a:solidFill>
                <a:latin typeface="Calibri" pitchFamily="34" charset="0"/>
                <a:cs typeface="Calibri" pitchFamily="34" charset="0"/>
              </a:rPr>
              <a:t>system </a:t>
            </a:r>
            <a:r>
              <a:rPr lang="en-US" sz="1600" dirty="0">
                <a:solidFill>
                  <a:schemeClr val="tx1">
                    <a:lumMod val="85000"/>
                    <a:lumOff val="15000"/>
                  </a:schemeClr>
                </a:solidFill>
                <a:latin typeface="Calibri" pitchFamily="34" charset="0"/>
                <a:cs typeface="Calibri" pitchFamily="34" charset="0"/>
              </a:rPr>
              <a:t>for processing. </a:t>
            </a:r>
          </a:p>
          <a:p>
            <a:pPr marL="742950" lvl="2" indent="-285750">
              <a:spcBef>
                <a:spcPct val="20000"/>
              </a:spcBef>
              <a:buFont typeface="Arial" charset="0"/>
              <a:buChar char="•"/>
            </a:pPr>
            <a:r>
              <a:rPr lang="en-US" sz="1600" dirty="0">
                <a:solidFill>
                  <a:schemeClr val="tx1">
                    <a:lumMod val="85000"/>
                    <a:lumOff val="15000"/>
                  </a:schemeClr>
                </a:solidFill>
                <a:latin typeface="Calibri" pitchFamily="34" charset="0"/>
                <a:cs typeface="Calibri" pitchFamily="34" charset="0"/>
              </a:rPr>
              <a:t>Submit their monthly subsidized child care attendance </a:t>
            </a:r>
            <a:r>
              <a:rPr lang="en-US" sz="1600" dirty="0" smtClean="0">
                <a:solidFill>
                  <a:schemeClr val="tx1">
                    <a:lumMod val="85000"/>
                    <a:lumOff val="15000"/>
                  </a:schemeClr>
                </a:solidFill>
                <a:latin typeface="Calibri" pitchFamily="34" charset="0"/>
                <a:cs typeface="Calibri" pitchFamily="34" charset="0"/>
              </a:rPr>
              <a:t>invoices, </a:t>
            </a:r>
            <a:r>
              <a:rPr lang="en-US" sz="1600" dirty="0">
                <a:solidFill>
                  <a:schemeClr val="tx1">
                    <a:lumMod val="85000"/>
                    <a:lumOff val="15000"/>
                  </a:schemeClr>
                </a:solidFill>
                <a:latin typeface="Calibri" pitchFamily="34" charset="0"/>
                <a:cs typeface="Calibri" pitchFamily="34" charset="0"/>
              </a:rPr>
              <a:t>which are sent directly to </a:t>
            </a: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Child Care Works </a:t>
            </a:r>
            <a:r>
              <a:rPr lang="en-US" sz="1600" dirty="0" smtClean="0">
                <a:solidFill>
                  <a:schemeClr val="tx1">
                    <a:lumMod val="85000"/>
                    <a:lumOff val="15000"/>
                  </a:schemeClr>
                </a:solidFill>
                <a:latin typeface="Calibri" pitchFamily="34" charset="0"/>
                <a:cs typeface="Calibri" pitchFamily="34" charset="0"/>
              </a:rPr>
              <a:t>system for </a:t>
            </a:r>
            <a:r>
              <a:rPr lang="en-US" sz="1600" dirty="0">
                <a:solidFill>
                  <a:schemeClr val="tx1">
                    <a:lumMod val="85000"/>
                    <a:lumOff val="15000"/>
                  </a:schemeClr>
                </a:solidFill>
                <a:latin typeface="Calibri" pitchFamily="34" charset="0"/>
                <a:cs typeface="Calibri" pitchFamily="34" charset="0"/>
              </a:rPr>
              <a:t>processing.</a:t>
            </a:r>
          </a:p>
          <a:p>
            <a:pPr marL="742950" lvl="2" indent="-285750">
              <a:spcBef>
                <a:spcPct val="20000"/>
              </a:spcBef>
              <a:buFont typeface="Arial" charset="0"/>
              <a:buChar char="•"/>
            </a:pP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Federal Head Start providers can </a:t>
            </a:r>
            <a:r>
              <a:rPr lang="en-US" sz="1600" dirty="0" smtClean="0">
                <a:solidFill>
                  <a:schemeClr val="tx1">
                    <a:lumMod val="85000"/>
                    <a:lumOff val="15000"/>
                  </a:schemeClr>
                </a:solidFill>
                <a:latin typeface="Calibri" pitchFamily="34" charset="0"/>
                <a:cs typeface="Calibri" pitchFamily="34" charset="0"/>
              </a:rPr>
              <a:t>use PSS </a:t>
            </a:r>
            <a:r>
              <a:rPr lang="en-US" sz="1600" dirty="0">
                <a:solidFill>
                  <a:schemeClr val="tx1">
                    <a:lumMod val="85000"/>
                    <a:lumOff val="15000"/>
                  </a:schemeClr>
                </a:solidFill>
                <a:latin typeface="Calibri" pitchFamily="34" charset="0"/>
                <a:cs typeface="Calibri" pitchFamily="34" charset="0"/>
              </a:rPr>
              <a:t>to participate in the State Longitudinal Data System (SLDS).</a:t>
            </a:r>
          </a:p>
          <a:p>
            <a:pPr marL="285750" lvl="1" indent="-285750">
              <a:spcBef>
                <a:spcPct val="20000"/>
              </a:spcBef>
              <a:buFont typeface="Arial" charset="0"/>
              <a:buChar char="•"/>
            </a:pPr>
            <a:endParaRPr lang="en-US" sz="1800" dirty="0"/>
          </a:p>
        </p:txBody>
      </p:sp>
      <p:pic>
        <p:nvPicPr>
          <p:cNvPr id="20484" name="Picture 5"/>
          <p:cNvPicPr>
            <a:picLocks noChangeAspect="1" noChangeArrowheads="1"/>
          </p:cNvPicPr>
          <p:nvPr/>
        </p:nvPicPr>
        <p:blipFill>
          <a:blip r:embed="rId3" cstate="print"/>
          <a:srcRect/>
          <a:stretch>
            <a:fillRect/>
          </a:stretch>
        </p:blipFill>
        <p:spPr bwMode="auto">
          <a:xfrm>
            <a:off x="6248400" y="2438400"/>
            <a:ext cx="2306638" cy="1858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400" dirty="0">
                <a:solidFill>
                  <a:schemeClr val="accent2"/>
                </a:solidFill>
              </a:rPr>
              <a:t>How Do </a:t>
            </a:r>
            <a:r>
              <a:rPr lang="en-US" sz="2400" dirty="0" smtClean="0">
                <a:solidFill>
                  <a:schemeClr val="accent2"/>
                </a:solidFill>
              </a:rPr>
              <a:t>the </a:t>
            </a:r>
            <a:r>
              <a:rPr lang="en-US" sz="2400" dirty="0">
                <a:solidFill>
                  <a:schemeClr val="accent2"/>
                </a:solidFill>
              </a:rPr>
              <a:t>Systems Work Together?</a:t>
            </a:r>
            <a:br>
              <a:rPr lang="en-US" sz="2400" dirty="0">
                <a:solidFill>
                  <a:schemeClr val="accent2"/>
                </a:solidFill>
              </a:rPr>
            </a:br>
            <a:r>
              <a:rPr lang="en-US" sz="2400" i="1" u="sng" dirty="0">
                <a:solidFill>
                  <a:srgbClr val="00B050"/>
                </a:solidFill>
              </a:rPr>
              <a:t>Master Provider Index (MPI)</a:t>
            </a:r>
          </a:p>
        </p:txBody>
      </p:sp>
      <p:sp>
        <p:nvSpPr>
          <p:cNvPr id="21507" name="Rectangle 7"/>
          <p:cNvSpPr>
            <a:spLocks noChangeArrowheads="1"/>
          </p:cNvSpPr>
          <p:nvPr/>
        </p:nvSpPr>
        <p:spPr bwMode="auto">
          <a:xfrm>
            <a:off x="457200" y="1066800"/>
            <a:ext cx="5181600" cy="4327338"/>
          </a:xfrm>
          <a:prstGeom prst="rect">
            <a:avLst/>
          </a:prstGeom>
          <a:noFill/>
          <a:ln w="9525">
            <a:noFill/>
            <a:miter lim="800000"/>
            <a:headEnd/>
            <a:tailEnd/>
          </a:ln>
        </p:spPr>
        <p:txBody>
          <a:bodyPr>
            <a:prstTxWarp prst="textNoShape">
              <a:avLst/>
            </a:prstTxWarp>
            <a:spAutoFit/>
          </a:bodyPr>
          <a:lstStyle/>
          <a:p>
            <a:pPr marL="285750" lvl="1"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Provider information is stored here. When a change is made to a provider’s information, the information is shared </a:t>
            </a:r>
            <a:r>
              <a:rPr lang="en-US" sz="1600" dirty="0" smtClean="0">
                <a:solidFill>
                  <a:schemeClr val="tx1">
                    <a:lumMod val="85000"/>
                    <a:lumOff val="15000"/>
                  </a:schemeClr>
                </a:solidFill>
                <a:latin typeface="Calibri" pitchFamily="34" charset="0"/>
                <a:cs typeface="Calibri" pitchFamily="34" charset="0"/>
              </a:rPr>
              <a:t>with the </a:t>
            </a:r>
            <a:r>
              <a:rPr lang="en-US" sz="1600" i="1" dirty="0" smtClean="0">
                <a:solidFill>
                  <a:schemeClr val="tx1">
                    <a:lumMod val="85000"/>
                    <a:lumOff val="15000"/>
                  </a:schemeClr>
                </a:solidFill>
                <a:latin typeface="Calibri" pitchFamily="34" charset="0"/>
                <a:cs typeface="Calibri" pitchFamily="34" charset="0"/>
              </a:rPr>
              <a:t>Master Provider Index</a:t>
            </a:r>
            <a:r>
              <a:rPr lang="en-US" sz="1600" dirty="0" smtClean="0">
                <a:solidFill>
                  <a:schemeClr val="tx1">
                    <a:lumMod val="85000"/>
                    <a:lumOff val="15000"/>
                  </a:schemeClr>
                </a:solidFill>
                <a:latin typeface="Calibri" pitchFamily="34" charset="0"/>
                <a:cs typeface="Calibri" pitchFamily="34" charset="0"/>
              </a:rPr>
              <a:t>, for example name </a:t>
            </a:r>
            <a:r>
              <a:rPr lang="en-US" sz="1600" dirty="0">
                <a:solidFill>
                  <a:schemeClr val="tx1">
                    <a:lumMod val="85000"/>
                    <a:lumOff val="15000"/>
                  </a:schemeClr>
                </a:solidFill>
                <a:latin typeface="Calibri" pitchFamily="34" charset="0"/>
                <a:cs typeface="Calibri" pitchFamily="34" charset="0"/>
              </a:rPr>
              <a:t>and address</a:t>
            </a:r>
            <a:r>
              <a:rPr lang="en-US" sz="1600" dirty="0" smtClean="0">
                <a:solidFill>
                  <a:schemeClr val="tx1">
                    <a:lumMod val="85000"/>
                    <a:lumOff val="15000"/>
                  </a:schemeClr>
                </a:solidFill>
                <a:latin typeface="Calibri" pitchFamily="34" charset="0"/>
                <a:cs typeface="Calibri" pitchFamily="34" charset="0"/>
              </a:rPr>
              <a:t>.</a:t>
            </a:r>
          </a:p>
          <a:p>
            <a:pPr marL="285750" lvl="1" indent="-285750">
              <a:spcBef>
                <a:spcPct val="20000"/>
              </a:spcBef>
              <a:buFont typeface="Courier New" pitchFamily="49" charset="0"/>
              <a:buChar char="o"/>
            </a:pP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If another DPW system, using the same provider, makes a change, the information is also sent to </a:t>
            </a: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Master Provider Index. </a:t>
            </a: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Master Provider Index </a:t>
            </a:r>
            <a:r>
              <a:rPr lang="en-US" sz="1600" dirty="0" smtClean="0">
                <a:solidFill>
                  <a:schemeClr val="tx1">
                    <a:lumMod val="85000"/>
                    <a:lumOff val="15000"/>
                  </a:schemeClr>
                </a:solidFill>
                <a:latin typeface="Calibri" pitchFamily="34" charset="0"/>
                <a:cs typeface="Calibri" pitchFamily="34" charset="0"/>
              </a:rPr>
              <a:t>then </a:t>
            </a:r>
            <a:r>
              <a:rPr lang="en-US" sz="1600" dirty="0">
                <a:solidFill>
                  <a:schemeClr val="tx1">
                    <a:lumMod val="85000"/>
                    <a:lumOff val="15000"/>
                  </a:schemeClr>
                </a:solidFill>
                <a:latin typeface="Calibri" pitchFamily="34" charset="0"/>
                <a:cs typeface="Calibri" pitchFamily="34" charset="0"/>
              </a:rPr>
              <a:t>shares the changes with the appropriate PELICAN </a:t>
            </a:r>
            <a:r>
              <a:rPr lang="en-US" sz="1600" dirty="0" smtClean="0">
                <a:solidFill>
                  <a:schemeClr val="tx1">
                    <a:lumMod val="85000"/>
                    <a:lumOff val="15000"/>
                  </a:schemeClr>
                </a:solidFill>
                <a:latin typeface="Calibri" pitchFamily="34" charset="0"/>
                <a:cs typeface="Calibri" pitchFamily="34" charset="0"/>
              </a:rPr>
              <a:t>system.</a:t>
            </a:r>
          </a:p>
          <a:p>
            <a:pPr marL="285750" lvl="1" indent="-285750">
              <a:spcBef>
                <a:spcPct val="20000"/>
              </a:spcBef>
              <a:buFont typeface="Courier New" pitchFamily="49" charset="0"/>
              <a:buChar char="o"/>
            </a:pP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Master Provider Index </a:t>
            </a:r>
            <a:r>
              <a:rPr lang="en-US" sz="1600" dirty="0" smtClean="0">
                <a:solidFill>
                  <a:schemeClr val="tx1">
                    <a:lumMod val="85000"/>
                    <a:lumOff val="15000"/>
                  </a:schemeClr>
                </a:solidFill>
                <a:latin typeface="Calibri" pitchFamily="34" charset="0"/>
                <a:cs typeface="Calibri" pitchFamily="34" charset="0"/>
              </a:rPr>
              <a:t>is </a:t>
            </a:r>
            <a:r>
              <a:rPr lang="en-US" sz="1600" dirty="0">
                <a:solidFill>
                  <a:schemeClr val="tx1">
                    <a:lumMod val="85000"/>
                    <a:lumOff val="15000"/>
                  </a:schemeClr>
                </a:solidFill>
                <a:latin typeface="Calibri" pitchFamily="34" charset="0"/>
                <a:cs typeface="Calibri" pitchFamily="34" charset="0"/>
              </a:rPr>
              <a:t>used by many other DPW offices - not just OCDEL and its partners. Offices such as Medical Assistance Programs, Developmental Programs and Long Term Living also </a:t>
            </a:r>
            <a:r>
              <a:rPr lang="en-US" sz="1600" dirty="0" smtClean="0">
                <a:solidFill>
                  <a:schemeClr val="tx1">
                    <a:lumMod val="85000"/>
                    <a:lumOff val="15000"/>
                  </a:schemeClr>
                </a:solidFill>
                <a:latin typeface="Calibri" pitchFamily="34" charset="0"/>
                <a:cs typeface="Calibri" pitchFamily="34" charset="0"/>
              </a:rPr>
              <a:t>use it.</a:t>
            </a:r>
            <a:endParaRPr lang="en-US" sz="1600" dirty="0">
              <a:solidFill>
                <a:schemeClr val="tx1">
                  <a:lumMod val="85000"/>
                  <a:lumOff val="15000"/>
                </a:schemeClr>
              </a:solidFill>
              <a:latin typeface="Calibri" pitchFamily="34" charset="0"/>
              <a:cs typeface="Calibri" pitchFamily="34" charset="0"/>
            </a:endParaRPr>
          </a:p>
        </p:txBody>
      </p:sp>
      <p:pic>
        <p:nvPicPr>
          <p:cNvPr id="21508" name="Picture 5"/>
          <p:cNvPicPr>
            <a:picLocks noChangeAspect="1" noChangeArrowheads="1"/>
          </p:cNvPicPr>
          <p:nvPr/>
        </p:nvPicPr>
        <p:blipFill>
          <a:blip r:embed="rId3" cstate="print"/>
          <a:srcRect/>
          <a:stretch>
            <a:fillRect/>
          </a:stretch>
        </p:blipFill>
        <p:spPr bwMode="auto">
          <a:xfrm>
            <a:off x="6172200" y="2330450"/>
            <a:ext cx="2408238" cy="1941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2400" dirty="0">
                <a:solidFill>
                  <a:schemeClr val="accent2"/>
                </a:solidFill>
              </a:rPr>
              <a:t>How Do </a:t>
            </a:r>
            <a:r>
              <a:rPr lang="en-US" sz="2400" dirty="0" smtClean="0">
                <a:solidFill>
                  <a:schemeClr val="accent2"/>
                </a:solidFill>
              </a:rPr>
              <a:t>the </a:t>
            </a:r>
            <a:r>
              <a:rPr lang="en-US" sz="2400" dirty="0">
                <a:solidFill>
                  <a:schemeClr val="accent2"/>
                </a:solidFill>
              </a:rPr>
              <a:t>Systems Work Together?</a:t>
            </a:r>
            <a:br>
              <a:rPr lang="en-US" sz="2400" dirty="0">
                <a:solidFill>
                  <a:schemeClr val="accent2"/>
                </a:solidFill>
              </a:rPr>
            </a:br>
            <a:r>
              <a:rPr lang="en-US" sz="2400" i="1" u="sng" dirty="0">
                <a:solidFill>
                  <a:srgbClr val="00B050"/>
                </a:solidFill>
              </a:rPr>
              <a:t>Master Client Index (MCI)</a:t>
            </a:r>
          </a:p>
        </p:txBody>
      </p:sp>
      <p:sp>
        <p:nvSpPr>
          <p:cNvPr id="22531" name="Rectangle 7"/>
          <p:cNvSpPr>
            <a:spLocks noChangeArrowheads="1"/>
          </p:cNvSpPr>
          <p:nvPr/>
        </p:nvSpPr>
        <p:spPr bwMode="auto">
          <a:xfrm>
            <a:off x="457200" y="1066800"/>
            <a:ext cx="5791200" cy="5903154"/>
          </a:xfrm>
          <a:prstGeom prst="rect">
            <a:avLst/>
          </a:prstGeom>
          <a:noFill/>
          <a:ln w="9525">
            <a:noFill/>
            <a:miter lim="800000"/>
            <a:headEnd/>
            <a:tailEnd/>
          </a:ln>
        </p:spPr>
        <p:txBody>
          <a:bodyPr wrap="square">
            <a:prstTxWarp prst="textNoShape">
              <a:avLst/>
            </a:prstTxWarp>
            <a:spAutoFit/>
          </a:bodyPr>
          <a:lstStyle/>
          <a:p>
            <a:pPr marL="285750" lvl="1"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Client information is stored here. </a:t>
            </a:r>
            <a:r>
              <a:rPr lang="en-US" sz="1600" dirty="0" smtClean="0">
                <a:solidFill>
                  <a:schemeClr val="tx1">
                    <a:lumMod val="85000"/>
                    <a:lumOff val="15000"/>
                  </a:schemeClr>
                </a:solidFill>
                <a:latin typeface="Calibri" pitchFamily="34" charset="0"/>
                <a:cs typeface="Calibri" pitchFamily="34" charset="0"/>
              </a:rPr>
              <a:t> When </a:t>
            </a:r>
            <a:r>
              <a:rPr lang="en-US" sz="1600" dirty="0">
                <a:solidFill>
                  <a:schemeClr val="tx1">
                    <a:lumMod val="85000"/>
                    <a:lumOff val="15000"/>
                  </a:schemeClr>
                </a:solidFill>
                <a:latin typeface="Calibri" pitchFamily="34" charset="0"/>
                <a:cs typeface="Calibri" pitchFamily="34" charset="0"/>
              </a:rPr>
              <a:t>a change is made to a client’s information, the information is shared with </a:t>
            </a: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Master Client Index</a:t>
            </a:r>
            <a:r>
              <a:rPr lang="en-US" sz="1600" dirty="0" smtClean="0">
                <a:solidFill>
                  <a:schemeClr val="tx1">
                    <a:lumMod val="85000"/>
                    <a:lumOff val="15000"/>
                  </a:schemeClr>
                </a:solidFill>
                <a:latin typeface="Calibri" pitchFamily="34" charset="0"/>
                <a:cs typeface="Calibri" pitchFamily="34" charset="0"/>
              </a:rPr>
              <a:t>.   For example, when information is changed for a child served through </a:t>
            </a:r>
            <a:r>
              <a:rPr lang="en-US" sz="1600" i="1" dirty="0" smtClean="0">
                <a:solidFill>
                  <a:schemeClr val="tx1">
                    <a:lumMod val="85000"/>
                    <a:lumOff val="15000"/>
                  </a:schemeClr>
                </a:solidFill>
                <a:latin typeface="Calibri" pitchFamily="34" charset="0"/>
                <a:cs typeface="Calibri" pitchFamily="34" charset="0"/>
              </a:rPr>
              <a:t>Child Care Works, </a:t>
            </a:r>
            <a:r>
              <a:rPr lang="en-US" sz="1600" dirty="0" smtClean="0">
                <a:solidFill>
                  <a:schemeClr val="tx1">
                    <a:lumMod val="85000"/>
                    <a:lumOff val="15000"/>
                  </a:schemeClr>
                </a:solidFill>
                <a:latin typeface="Calibri" pitchFamily="34" charset="0"/>
                <a:cs typeface="Calibri" pitchFamily="34" charset="0"/>
              </a:rPr>
              <a:t>the information is shared with the </a:t>
            </a:r>
            <a:r>
              <a:rPr lang="en-US" sz="1600" i="1" dirty="0" smtClean="0">
                <a:solidFill>
                  <a:schemeClr val="tx1">
                    <a:lumMod val="85000"/>
                    <a:lumOff val="15000"/>
                  </a:schemeClr>
                </a:solidFill>
                <a:latin typeface="Calibri" pitchFamily="34" charset="0"/>
                <a:cs typeface="Calibri" pitchFamily="34" charset="0"/>
              </a:rPr>
              <a:t>Master Client Index.</a:t>
            </a: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ts val="0"/>
              </a:spcBef>
              <a:buFont typeface="Courier New" pitchFamily="49" charset="0"/>
              <a:buChar char="o"/>
            </a:pP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If another system, using the same client, makes a change, the information is also sent to </a:t>
            </a: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Master Client Index</a:t>
            </a:r>
            <a:r>
              <a:rPr lang="en-US" sz="1600" dirty="0" smtClean="0">
                <a:solidFill>
                  <a:schemeClr val="tx1">
                    <a:lumMod val="85000"/>
                    <a:lumOff val="15000"/>
                  </a:schemeClr>
                </a:solidFill>
                <a:latin typeface="Calibri" pitchFamily="34" charset="0"/>
                <a:cs typeface="Calibri" pitchFamily="34" charset="0"/>
              </a:rPr>
              <a:t>.</a:t>
            </a:r>
          </a:p>
          <a:p>
            <a:pPr marL="285750" lvl="1" indent="-285750">
              <a:spcBef>
                <a:spcPts val="0"/>
              </a:spcBef>
              <a:buFont typeface="Courier New" pitchFamily="49" charset="0"/>
              <a:buChar char="o"/>
            </a:pP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Master Client Index</a:t>
            </a:r>
            <a:r>
              <a:rPr lang="en-US" sz="1600" dirty="0" smtClean="0">
                <a:solidFill>
                  <a:schemeClr val="tx1">
                    <a:lumMod val="85000"/>
                    <a:lumOff val="15000"/>
                  </a:schemeClr>
                </a:solidFill>
                <a:latin typeface="Calibri" pitchFamily="34" charset="0"/>
                <a:cs typeface="Calibri" pitchFamily="34" charset="0"/>
              </a:rPr>
              <a:t> sends </a:t>
            </a:r>
            <a:r>
              <a:rPr lang="en-US" sz="1600" dirty="0">
                <a:solidFill>
                  <a:schemeClr val="tx1">
                    <a:lumMod val="85000"/>
                    <a:lumOff val="15000"/>
                  </a:schemeClr>
                </a:solidFill>
                <a:latin typeface="Calibri" pitchFamily="34" charset="0"/>
                <a:cs typeface="Calibri" pitchFamily="34" charset="0"/>
              </a:rPr>
              <a:t>updated data to the other systems </a:t>
            </a:r>
            <a:r>
              <a:rPr lang="en-US" sz="1600" dirty="0" smtClean="0">
                <a:solidFill>
                  <a:schemeClr val="tx1">
                    <a:lumMod val="85000"/>
                    <a:lumOff val="15000"/>
                  </a:schemeClr>
                </a:solidFill>
                <a:latin typeface="Calibri" pitchFamily="34" charset="0"/>
                <a:cs typeface="Calibri" pitchFamily="34" charset="0"/>
              </a:rPr>
              <a:t>that use the </a:t>
            </a:r>
            <a:r>
              <a:rPr lang="en-US" sz="1600" dirty="0">
                <a:solidFill>
                  <a:schemeClr val="tx1">
                    <a:lumMod val="85000"/>
                    <a:lumOff val="15000"/>
                  </a:schemeClr>
                </a:solidFill>
                <a:latin typeface="Calibri" pitchFamily="34" charset="0"/>
                <a:cs typeface="Calibri" pitchFamily="34" charset="0"/>
              </a:rPr>
              <a:t>client so that all DPW systems and the Insurance Department's Children's Health Insurance </a:t>
            </a:r>
            <a:r>
              <a:rPr lang="en-US" sz="1600" dirty="0" smtClean="0">
                <a:solidFill>
                  <a:schemeClr val="tx1">
                    <a:lumMod val="85000"/>
                    <a:lumOff val="15000"/>
                  </a:schemeClr>
                </a:solidFill>
                <a:latin typeface="Calibri" pitchFamily="34" charset="0"/>
                <a:cs typeface="Calibri" pitchFamily="34" charset="0"/>
              </a:rPr>
              <a:t>Program </a:t>
            </a:r>
            <a:r>
              <a:rPr lang="en-US" sz="1600" dirty="0">
                <a:solidFill>
                  <a:schemeClr val="tx1">
                    <a:lumMod val="85000"/>
                    <a:lumOff val="15000"/>
                  </a:schemeClr>
                </a:solidFill>
                <a:latin typeface="Calibri" pitchFamily="34" charset="0"/>
                <a:cs typeface="Calibri" pitchFamily="34" charset="0"/>
              </a:rPr>
              <a:t>have consistent, up-to-date client information.</a:t>
            </a:r>
          </a:p>
          <a:p>
            <a:pPr marL="285750" lvl="1" indent="-285750">
              <a:spcBef>
                <a:spcPts val="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Master Client Index</a:t>
            </a:r>
            <a:r>
              <a:rPr lang="en-US" sz="1600" dirty="0" smtClean="0">
                <a:solidFill>
                  <a:schemeClr val="tx1">
                    <a:lumMod val="85000"/>
                    <a:lumOff val="15000"/>
                  </a:schemeClr>
                </a:solidFill>
                <a:latin typeface="Calibri" pitchFamily="34" charset="0"/>
                <a:cs typeface="Calibri" pitchFamily="34" charset="0"/>
              </a:rPr>
              <a:t> </a:t>
            </a:r>
            <a:r>
              <a:rPr lang="en-US" sz="1600" dirty="0">
                <a:solidFill>
                  <a:schemeClr val="tx1">
                    <a:lumMod val="85000"/>
                    <a:lumOff val="15000"/>
                  </a:schemeClr>
                </a:solidFill>
                <a:latin typeface="Calibri" pitchFamily="34" charset="0"/>
                <a:cs typeface="Calibri" pitchFamily="34" charset="0"/>
              </a:rPr>
              <a:t>is more than just a system used by PELICAN. </a:t>
            </a:r>
            <a:r>
              <a:rPr lang="en-US" sz="1600" dirty="0" smtClean="0">
                <a:solidFill>
                  <a:schemeClr val="tx1">
                    <a:lumMod val="85000"/>
                    <a:lumOff val="15000"/>
                  </a:schemeClr>
                </a:solidFill>
                <a:latin typeface="Calibri" pitchFamily="34" charset="0"/>
                <a:cs typeface="Calibri" pitchFamily="34" charset="0"/>
              </a:rPr>
              <a:t> It </a:t>
            </a:r>
            <a:r>
              <a:rPr lang="en-US" sz="1600" dirty="0">
                <a:solidFill>
                  <a:schemeClr val="tx1">
                    <a:lumMod val="85000"/>
                    <a:lumOff val="15000"/>
                  </a:schemeClr>
                </a:solidFill>
                <a:latin typeface="Calibri" pitchFamily="34" charset="0"/>
                <a:cs typeface="Calibri" pitchFamily="34" charset="0"/>
              </a:rPr>
              <a:t>is used by many other </a:t>
            </a:r>
            <a:r>
              <a:rPr lang="en-US" sz="1600" dirty="0" smtClean="0">
                <a:solidFill>
                  <a:schemeClr val="tx1">
                    <a:lumMod val="85000"/>
                    <a:lumOff val="15000"/>
                  </a:schemeClr>
                </a:solidFill>
                <a:latin typeface="Calibri" pitchFamily="34" charset="0"/>
                <a:cs typeface="Calibri" pitchFamily="34" charset="0"/>
              </a:rPr>
              <a:t>offices, </a:t>
            </a:r>
            <a:r>
              <a:rPr lang="en-US" sz="1600" dirty="0">
                <a:solidFill>
                  <a:schemeClr val="tx1">
                    <a:lumMod val="85000"/>
                    <a:lumOff val="15000"/>
                  </a:schemeClr>
                </a:solidFill>
                <a:latin typeface="Calibri" pitchFamily="34" charset="0"/>
                <a:cs typeface="Calibri" pitchFamily="34" charset="0"/>
              </a:rPr>
              <a:t>including </a:t>
            </a:r>
            <a:r>
              <a:rPr lang="en-US" sz="1600" dirty="0" smtClean="0">
                <a:solidFill>
                  <a:schemeClr val="tx1">
                    <a:lumMod val="85000"/>
                    <a:lumOff val="15000"/>
                  </a:schemeClr>
                </a:solidFill>
                <a:latin typeface="Calibri" pitchFamily="34" charset="0"/>
                <a:cs typeface="Calibri" pitchFamily="34" charset="0"/>
              </a:rPr>
              <a:t>Office of Developmental Programs, Office of Long Term Living and the Children’s Health Insurance Program.</a:t>
            </a:r>
            <a:endParaRPr lang="en-US" sz="1600" dirty="0">
              <a:solidFill>
                <a:schemeClr val="tx1">
                  <a:lumMod val="85000"/>
                  <a:lumOff val="15000"/>
                </a:schemeClr>
              </a:solidFill>
              <a:latin typeface="Calibri" pitchFamily="34" charset="0"/>
              <a:cs typeface="Calibri" pitchFamily="34" charset="0"/>
            </a:endParaRPr>
          </a:p>
          <a:p>
            <a:pPr marL="285750" lvl="1" indent="-285750">
              <a:spcBef>
                <a:spcPts val="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Additionally</a:t>
            </a:r>
            <a:r>
              <a:rPr lang="en-US" sz="1600" dirty="0">
                <a:solidFill>
                  <a:schemeClr val="tx1">
                    <a:lumMod val="85000"/>
                    <a:lumOff val="15000"/>
                  </a:schemeClr>
                </a:solidFill>
                <a:latin typeface="Calibri" pitchFamily="34" charset="0"/>
                <a:cs typeface="Calibri" pitchFamily="34" charset="0"/>
              </a:rPr>
              <a:t>, when information is changed </a:t>
            </a:r>
            <a:r>
              <a:rPr lang="en-US" sz="1600" dirty="0" smtClean="0">
                <a:solidFill>
                  <a:schemeClr val="tx1">
                    <a:lumMod val="85000"/>
                    <a:lumOff val="15000"/>
                  </a:schemeClr>
                </a:solidFill>
                <a:latin typeface="Calibri" pitchFamily="34" charset="0"/>
                <a:cs typeface="Calibri" pitchFamily="34" charset="0"/>
              </a:rPr>
              <a:t>in the </a:t>
            </a:r>
            <a:r>
              <a:rPr lang="en-US" sz="1600" i="1" dirty="0" smtClean="0">
                <a:solidFill>
                  <a:schemeClr val="tx1">
                    <a:lumMod val="85000"/>
                    <a:lumOff val="15000"/>
                  </a:schemeClr>
                </a:solidFill>
                <a:latin typeface="Calibri" pitchFamily="34" charset="0"/>
                <a:cs typeface="Calibri" pitchFamily="34" charset="0"/>
              </a:rPr>
              <a:t>Master Client Index</a:t>
            </a:r>
            <a:r>
              <a:rPr lang="en-US" sz="1600" dirty="0" smtClean="0">
                <a:solidFill>
                  <a:schemeClr val="tx1">
                    <a:lumMod val="85000"/>
                    <a:lumOff val="15000"/>
                  </a:schemeClr>
                </a:solidFill>
                <a:latin typeface="Calibri" pitchFamily="34" charset="0"/>
                <a:cs typeface="Calibri" pitchFamily="34" charset="0"/>
              </a:rPr>
              <a:t>, </a:t>
            </a:r>
            <a:r>
              <a:rPr lang="en-US" sz="1600" dirty="0">
                <a:solidFill>
                  <a:schemeClr val="tx1">
                    <a:lumMod val="85000"/>
                    <a:lumOff val="15000"/>
                  </a:schemeClr>
                </a:solidFill>
                <a:latin typeface="Calibri" pitchFamily="34" charset="0"/>
                <a:cs typeface="Calibri" pitchFamily="34" charset="0"/>
              </a:rPr>
              <a:t>alerts regarding the changes are sent to users of the other systems who have the </a:t>
            </a:r>
            <a:r>
              <a:rPr lang="en-US" sz="1600" dirty="0" smtClean="0">
                <a:solidFill>
                  <a:schemeClr val="tx1">
                    <a:lumMod val="85000"/>
                    <a:lumOff val="15000"/>
                  </a:schemeClr>
                </a:solidFill>
                <a:latin typeface="Calibri" pitchFamily="34" charset="0"/>
                <a:cs typeface="Calibri" pitchFamily="34" charset="0"/>
              </a:rPr>
              <a:t>clients </a:t>
            </a:r>
            <a:r>
              <a:rPr lang="en-US" sz="1600" dirty="0">
                <a:solidFill>
                  <a:schemeClr val="tx1">
                    <a:lumMod val="85000"/>
                    <a:lumOff val="15000"/>
                  </a:schemeClr>
                </a:solidFill>
                <a:latin typeface="Calibri" pitchFamily="34" charset="0"/>
                <a:cs typeface="Calibri" pitchFamily="34" charset="0"/>
              </a:rPr>
              <a:t>in their </a:t>
            </a:r>
            <a:r>
              <a:rPr lang="en-US" sz="1600" dirty="0" smtClean="0">
                <a:solidFill>
                  <a:schemeClr val="tx1">
                    <a:lumMod val="85000"/>
                    <a:lumOff val="15000"/>
                  </a:schemeClr>
                </a:solidFill>
                <a:latin typeface="Calibri" pitchFamily="34" charset="0"/>
                <a:cs typeface="Calibri" pitchFamily="34" charset="0"/>
              </a:rPr>
              <a:t>systems.</a:t>
            </a:r>
            <a:endParaRPr lang="en-US" sz="1600" dirty="0">
              <a:solidFill>
                <a:schemeClr val="tx1">
                  <a:lumMod val="85000"/>
                  <a:lumOff val="15000"/>
                </a:schemeClr>
              </a:solidFill>
              <a:latin typeface="Calibri" pitchFamily="34" charset="0"/>
              <a:cs typeface="Calibri" pitchFamily="34" charset="0"/>
            </a:endParaRPr>
          </a:p>
        </p:txBody>
      </p:sp>
      <p:pic>
        <p:nvPicPr>
          <p:cNvPr id="22532" name="Picture 5"/>
          <p:cNvPicPr>
            <a:picLocks noChangeAspect="1" noChangeArrowheads="1"/>
          </p:cNvPicPr>
          <p:nvPr/>
        </p:nvPicPr>
        <p:blipFill>
          <a:blip r:embed="rId3" cstate="print"/>
          <a:srcRect/>
          <a:stretch>
            <a:fillRect/>
          </a:stretch>
        </p:blipFill>
        <p:spPr bwMode="auto">
          <a:xfrm>
            <a:off x="6477000" y="2362200"/>
            <a:ext cx="22860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1800" dirty="0">
                <a:solidFill>
                  <a:schemeClr val="accent2"/>
                </a:solidFill>
              </a:rPr>
              <a:t>How Do </a:t>
            </a:r>
            <a:r>
              <a:rPr lang="en-US" sz="1800" dirty="0" smtClean="0">
                <a:solidFill>
                  <a:schemeClr val="accent2"/>
                </a:solidFill>
              </a:rPr>
              <a:t>the </a:t>
            </a:r>
            <a:r>
              <a:rPr lang="en-US" sz="1800" dirty="0">
                <a:solidFill>
                  <a:schemeClr val="accent2"/>
                </a:solidFill>
              </a:rPr>
              <a:t>Systems Work Together?</a:t>
            </a:r>
            <a:br>
              <a:rPr lang="en-US" sz="1800" dirty="0">
                <a:solidFill>
                  <a:schemeClr val="accent2"/>
                </a:solidFill>
              </a:rPr>
            </a:br>
            <a:r>
              <a:rPr lang="en-US" sz="1800" i="1" u="sng" dirty="0">
                <a:solidFill>
                  <a:srgbClr val="00B050"/>
                </a:solidFill>
              </a:rPr>
              <a:t>Commonwealth of Pennsylvania Access to Social Services (COMPASS)</a:t>
            </a:r>
          </a:p>
        </p:txBody>
      </p:sp>
      <p:sp>
        <p:nvSpPr>
          <p:cNvPr id="24579" name="Rectangle 7"/>
          <p:cNvSpPr>
            <a:spLocks noChangeArrowheads="1"/>
          </p:cNvSpPr>
          <p:nvPr/>
        </p:nvSpPr>
        <p:spPr bwMode="auto">
          <a:xfrm>
            <a:off x="457200" y="1066800"/>
            <a:ext cx="4953000" cy="4573560"/>
          </a:xfrm>
          <a:prstGeom prst="rect">
            <a:avLst/>
          </a:prstGeom>
          <a:noFill/>
          <a:ln w="9525">
            <a:noFill/>
            <a:miter lim="800000"/>
            <a:headEnd/>
            <a:tailEnd/>
          </a:ln>
        </p:spPr>
        <p:txBody>
          <a:bodyPr>
            <a:prstTxWarp prst="textNoShape">
              <a:avLst/>
            </a:prstTxWarp>
            <a:spAutoFit/>
          </a:bodyPr>
          <a:lstStyle/>
          <a:p>
            <a:pPr marL="285750" lvl="1"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COMPASS allows the public to apply for various DPW </a:t>
            </a:r>
            <a:r>
              <a:rPr lang="en-US" sz="1600" dirty="0" smtClean="0">
                <a:solidFill>
                  <a:schemeClr val="tx1">
                    <a:lumMod val="85000"/>
                    <a:lumOff val="15000"/>
                  </a:schemeClr>
                </a:solidFill>
                <a:latin typeface="Calibri" pitchFamily="34" charset="0"/>
                <a:cs typeface="Calibri" pitchFamily="34" charset="0"/>
              </a:rPr>
              <a:t>programs, </a:t>
            </a:r>
            <a:r>
              <a:rPr lang="en-US" sz="1600" dirty="0">
                <a:solidFill>
                  <a:schemeClr val="tx1">
                    <a:lumMod val="85000"/>
                    <a:lumOff val="15000"/>
                  </a:schemeClr>
                </a:solidFill>
                <a:latin typeface="Calibri" pitchFamily="34" charset="0"/>
                <a:cs typeface="Calibri" pitchFamily="34" charset="0"/>
              </a:rPr>
              <a:t>including subsidized child care, cash assistance, Low-Income Home Energy Assistance </a:t>
            </a:r>
            <a:r>
              <a:rPr lang="en-US" sz="1600" dirty="0" smtClean="0">
                <a:solidFill>
                  <a:schemeClr val="tx1">
                    <a:lumMod val="85000"/>
                    <a:lumOff val="15000"/>
                  </a:schemeClr>
                </a:solidFill>
                <a:latin typeface="Calibri" pitchFamily="34" charset="0"/>
                <a:cs typeface="Calibri" pitchFamily="34" charset="0"/>
              </a:rPr>
              <a:t>Program </a:t>
            </a:r>
            <a:r>
              <a:rPr lang="en-US" sz="1600" dirty="0">
                <a:solidFill>
                  <a:schemeClr val="tx1">
                    <a:lumMod val="85000"/>
                    <a:lumOff val="15000"/>
                  </a:schemeClr>
                </a:solidFill>
                <a:latin typeface="Calibri" pitchFamily="34" charset="0"/>
                <a:cs typeface="Calibri" pitchFamily="34" charset="0"/>
              </a:rPr>
              <a:t>(LIHEAP) and Supplemental Nutrition Assistance Program (SNAP</a:t>
            </a:r>
            <a:r>
              <a:rPr lang="en-US" sz="1600" dirty="0" smtClean="0">
                <a:solidFill>
                  <a:schemeClr val="tx1">
                    <a:lumMod val="85000"/>
                    <a:lumOff val="15000"/>
                  </a:schemeClr>
                </a:solidFill>
                <a:latin typeface="Calibri" pitchFamily="34" charset="0"/>
                <a:cs typeface="Calibri" pitchFamily="34" charset="0"/>
              </a:rPr>
              <a:t>).</a:t>
            </a:r>
          </a:p>
          <a:p>
            <a:pPr marL="285750" lvl="1" indent="-285750">
              <a:spcBef>
                <a:spcPct val="20000"/>
              </a:spcBef>
              <a:buFont typeface="Courier New" pitchFamily="49" charset="0"/>
              <a:buChar char="o"/>
            </a:pP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When a citizen applies for subsidized child care, the application is sent directly to </a:t>
            </a: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Child Care Works </a:t>
            </a:r>
            <a:r>
              <a:rPr lang="en-US" sz="1600" dirty="0" smtClean="0">
                <a:solidFill>
                  <a:schemeClr val="tx1">
                    <a:lumMod val="85000"/>
                    <a:lumOff val="15000"/>
                  </a:schemeClr>
                </a:solidFill>
                <a:latin typeface="Calibri" pitchFamily="34" charset="0"/>
                <a:cs typeface="Calibri" pitchFamily="34" charset="0"/>
              </a:rPr>
              <a:t>system </a:t>
            </a:r>
            <a:r>
              <a:rPr lang="en-US" sz="1600" dirty="0">
                <a:solidFill>
                  <a:schemeClr val="tx1">
                    <a:lumMod val="85000"/>
                    <a:lumOff val="15000"/>
                  </a:schemeClr>
                </a:solidFill>
                <a:latin typeface="Calibri" pitchFamily="34" charset="0"/>
                <a:cs typeface="Calibri" pitchFamily="34" charset="0"/>
              </a:rPr>
              <a:t>for processing.</a:t>
            </a: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Redeterminations </a:t>
            </a:r>
            <a:r>
              <a:rPr lang="en-US" sz="1600" dirty="0">
                <a:solidFill>
                  <a:schemeClr val="tx1">
                    <a:lumMod val="85000"/>
                    <a:lumOff val="15000"/>
                  </a:schemeClr>
                </a:solidFill>
                <a:latin typeface="Calibri" pitchFamily="34" charset="0"/>
                <a:cs typeface="Calibri" pitchFamily="34" charset="0"/>
              </a:rPr>
              <a:t>for subsidy can also be performed </a:t>
            </a:r>
            <a:r>
              <a:rPr lang="en-US" sz="1600" dirty="0" smtClean="0">
                <a:solidFill>
                  <a:schemeClr val="tx1">
                    <a:lumMod val="85000"/>
                    <a:lumOff val="15000"/>
                  </a:schemeClr>
                </a:solidFill>
                <a:latin typeface="Calibri" pitchFamily="34" charset="0"/>
                <a:cs typeface="Calibri" pitchFamily="34" charset="0"/>
              </a:rPr>
              <a:t>using COMPASS </a:t>
            </a:r>
            <a:r>
              <a:rPr lang="en-US" sz="1600" dirty="0">
                <a:solidFill>
                  <a:schemeClr val="tx1">
                    <a:lumMod val="85000"/>
                    <a:lumOff val="15000"/>
                  </a:schemeClr>
                </a:solidFill>
                <a:latin typeface="Calibri" pitchFamily="34" charset="0"/>
                <a:cs typeface="Calibri" pitchFamily="34" charset="0"/>
              </a:rPr>
              <a:t>and are sent directly to </a:t>
            </a:r>
            <a:r>
              <a:rPr lang="en-US" sz="1600" i="1" dirty="0" smtClean="0">
                <a:solidFill>
                  <a:schemeClr val="tx1">
                    <a:lumMod val="85000"/>
                    <a:lumOff val="15000"/>
                  </a:schemeClr>
                </a:solidFill>
                <a:latin typeface="Calibri" pitchFamily="34" charset="0"/>
                <a:cs typeface="Calibri" pitchFamily="34" charset="0"/>
              </a:rPr>
              <a:t>Child Care Works</a:t>
            </a:r>
            <a:r>
              <a:rPr lang="en-US" sz="1600" dirty="0" smtClean="0">
                <a:solidFill>
                  <a:schemeClr val="tx1">
                    <a:lumMod val="85000"/>
                    <a:lumOff val="15000"/>
                  </a:schemeClr>
                </a:solidFill>
                <a:latin typeface="Calibri" pitchFamily="34" charset="0"/>
                <a:cs typeface="Calibri" pitchFamily="34" charset="0"/>
              </a:rPr>
              <a:t> </a:t>
            </a:r>
            <a:r>
              <a:rPr lang="en-US" sz="1600" dirty="0">
                <a:solidFill>
                  <a:schemeClr val="tx1">
                    <a:lumMod val="85000"/>
                    <a:lumOff val="15000"/>
                  </a:schemeClr>
                </a:solidFill>
                <a:latin typeface="Calibri" pitchFamily="34" charset="0"/>
                <a:cs typeface="Calibri" pitchFamily="34" charset="0"/>
              </a:rPr>
              <a:t>for processing.</a:t>
            </a: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A </a:t>
            </a:r>
            <a:r>
              <a:rPr lang="en-US" sz="1600" dirty="0">
                <a:solidFill>
                  <a:schemeClr val="tx1">
                    <a:lumMod val="85000"/>
                    <a:lumOff val="15000"/>
                  </a:schemeClr>
                </a:solidFill>
                <a:latin typeface="Calibri" pitchFamily="34" charset="0"/>
                <a:cs typeface="Calibri" pitchFamily="34" charset="0"/>
              </a:rPr>
              <a:t>screening module is available to citizens to </a:t>
            </a:r>
            <a:r>
              <a:rPr lang="en-US" sz="1600" dirty="0" smtClean="0">
                <a:solidFill>
                  <a:schemeClr val="tx1">
                    <a:lumMod val="85000"/>
                    <a:lumOff val="15000"/>
                  </a:schemeClr>
                </a:solidFill>
                <a:latin typeface="Calibri" pitchFamily="34" charset="0"/>
                <a:cs typeface="Calibri" pitchFamily="34" charset="0"/>
              </a:rPr>
              <a:t>help them determine whether they are eligible for </a:t>
            </a:r>
            <a:r>
              <a:rPr lang="en-US" sz="1600" dirty="0">
                <a:solidFill>
                  <a:schemeClr val="tx1">
                    <a:lumMod val="85000"/>
                    <a:lumOff val="15000"/>
                  </a:schemeClr>
                </a:solidFill>
                <a:latin typeface="Calibri" pitchFamily="34" charset="0"/>
                <a:cs typeface="Calibri" pitchFamily="34" charset="0"/>
              </a:rPr>
              <a:t>programs before applying.</a:t>
            </a:r>
          </a:p>
        </p:txBody>
      </p:sp>
      <p:pic>
        <p:nvPicPr>
          <p:cNvPr id="24580" name="Picture 5"/>
          <p:cNvPicPr>
            <a:picLocks noChangeAspect="1" noChangeArrowheads="1"/>
          </p:cNvPicPr>
          <p:nvPr/>
        </p:nvPicPr>
        <p:blipFill>
          <a:blip r:embed="rId3" cstate="print"/>
          <a:srcRect/>
          <a:stretch>
            <a:fillRect/>
          </a:stretch>
        </p:blipFill>
        <p:spPr bwMode="auto">
          <a:xfrm>
            <a:off x="6096000" y="2244725"/>
            <a:ext cx="2514600"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2400" dirty="0" smtClean="0">
                <a:solidFill>
                  <a:schemeClr val="accent2"/>
                </a:solidFill>
              </a:rPr>
              <a:t>What is OCDEL’s Mission?</a:t>
            </a:r>
            <a:endParaRPr lang="en-US" sz="2400" dirty="0">
              <a:solidFill>
                <a:schemeClr val="accent2"/>
              </a:solidFill>
            </a:endParaRPr>
          </a:p>
        </p:txBody>
      </p:sp>
      <p:sp>
        <p:nvSpPr>
          <p:cNvPr id="5123" name="Rectangle 7"/>
          <p:cNvSpPr>
            <a:spLocks noChangeArrowheads="1"/>
          </p:cNvSpPr>
          <p:nvPr/>
        </p:nvSpPr>
        <p:spPr bwMode="auto">
          <a:xfrm>
            <a:off x="457200" y="1066800"/>
            <a:ext cx="8305800" cy="830997"/>
          </a:xfrm>
          <a:prstGeom prst="rect">
            <a:avLst/>
          </a:prstGeom>
          <a:noFill/>
          <a:ln w="9525">
            <a:noFill/>
            <a:miter lim="800000"/>
            <a:headEnd/>
            <a:tailEnd/>
          </a:ln>
        </p:spPr>
        <p:txBody>
          <a:bodyPr>
            <a:prstTxWarp prst="textNoShape">
              <a:avLst/>
            </a:prstTxWarp>
            <a:spAutoFit/>
          </a:bodyPr>
          <a:lstStyle/>
          <a:p>
            <a:r>
              <a:rPr lang="en-US" sz="1600" dirty="0">
                <a:solidFill>
                  <a:schemeClr val="tx1">
                    <a:lumMod val="85000"/>
                    <a:lumOff val="15000"/>
                  </a:schemeClr>
                </a:solidFill>
                <a:latin typeface="Calibri"/>
                <a:cs typeface="Calibri"/>
              </a:rPr>
              <a:t>The Office of Child Development and Early Learning (OCDEL) promotes opportunities for all Pennsylvania children and families by building systems and providing </a:t>
            </a:r>
            <a:r>
              <a:rPr lang="en-US" sz="1600" dirty="0" smtClean="0">
                <a:solidFill>
                  <a:schemeClr val="tx1">
                    <a:lumMod val="85000"/>
                    <a:lumOff val="15000"/>
                  </a:schemeClr>
                </a:solidFill>
                <a:latin typeface="Calibri"/>
                <a:cs typeface="Calibri"/>
              </a:rPr>
              <a:t>support </a:t>
            </a:r>
            <a:r>
              <a:rPr lang="en-US" sz="1600" dirty="0">
                <a:solidFill>
                  <a:schemeClr val="tx1">
                    <a:lumMod val="85000"/>
                    <a:lumOff val="15000"/>
                  </a:schemeClr>
                </a:solidFill>
                <a:latin typeface="Calibri"/>
                <a:cs typeface="Calibri"/>
              </a:rPr>
              <a:t>that </a:t>
            </a:r>
            <a:r>
              <a:rPr lang="en-US" sz="1600" dirty="0" smtClean="0">
                <a:solidFill>
                  <a:schemeClr val="tx1">
                    <a:lumMod val="85000"/>
                    <a:lumOff val="15000"/>
                  </a:schemeClr>
                </a:solidFill>
                <a:latin typeface="Calibri"/>
                <a:cs typeface="Calibri"/>
              </a:rPr>
              <a:t>helps to </a:t>
            </a:r>
            <a:r>
              <a:rPr lang="en-US" sz="1600" dirty="0">
                <a:solidFill>
                  <a:schemeClr val="tx1">
                    <a:lumMod val="85000"/>
                    <a:lumOff val="15000"/>
                  </a:schemeClr>
                </a:solidFill>
                <a:latin typeface="Calibri"/>
                <a:cs typeface="Calibri"/>
              </a:rPr>
              <a:t>ensure access to high quality child and family services.</a:t>
            </a:r>
          </a:p>
        </p:txBody>
      </p:sp>
      <p:pic>
        <p:nvPicPr>
          <p:cNvPr id="4" name="Picture 3" descr="graph for carla"/>
          <p:cNvPicPr>
            <a:picLocks noChangeAspect="1" noChangeArrowheads="1"/>
          </p:cNvPicPr>
          <p:nvPr/>
        </p:nvPicPr>
        <p:blipFill>
          <a:blip r:embed="rId3" cstate="print"/>
          <a:srcRect/>
          <a:stretch>
            <a:fillRect/>
          </a:stretch>
        </p:blipFill>
        <p:spPr bwMode="auto">
          <a:xfrm>
            <a:off x="1676400" y="2209800"/>
            <a:ext cx="5912701" cy="37317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2400" dirty="0">
                <a:solidFill>
                  <a:schemeClr val="accent2"/>
                </a:solidFill>
              </a:rPr>
              <a:t>How Do </a:t>
            </a:r>
            <a:r>
              <a:rPr lang="en-US" sz="2400" dirty="0" smtClean="0">
                <a:solidFill>
                  <a:schemeClr val="accent2"/>
                </a:solidFill>
              </a:rPr>
              <a:t>the </a:t>
            </a:r>
            <a:r>
              <a:rPr lang="en-US" sz="2400" dirty="0">
                <a:solidFill>
                  <a:schemeClr val="accent2"/>
                </a:solidFill>
              </a:rPr>
              <a:t>Systems Work Together?</a:t>
            </a:r>
            <a:br>
              <a:rPr lang="en-US" sz="2400" dirty="0">
                <a:solidFill>
                  <a:schemeClr val="accent2"/>
                </a:solidFill>
              </a:rPr>
            </a:br>
            <a:r>
              <a:rPr lang="en-US" sz="2400" i="1" u="sng" dirty="0">
                <a:solidFill>
                  <a:srgbClr val="00B050"/>
                </a:solidFill>
              </a:rPr>
              <a:t>Data Warehouse (DW)</a:t>
            </a:r>
          </a:p>
        </p:txBody>
      </p:sp>
      <p:sp>
        <p:nvSpPr>
          <p:cNvPr id="19459" name="Rectangle 7"/>
          <p:cNvSpPr>
            <a:spLocks noChangeArrowheads="1"/>
          </p:cNvSpPr>
          <p:nvPr/>
        </p:nvSpPr>
        <p:spPr bwMode="auto">
          <a:xfrm>
            <a:off x="457200" y="1066800"/>
            <a:ext cx="8382000" cy="2012859"/>
          </a:xfrm>
          <a:prstGeom prst="rect">
            <a:avLst/>
          </a:prstGeom>
          <a:noFill/>
          <a:ln w="9525">
            <a:noFill/>
            <a:miter lim="800000"/>
            <a:headEnd/>
            <a:tailEnd/>
          </a:ln>
        </p:spPr>
        <p:txBody>
          <a:bodyPr>
            <a:prstTxWarp prst="textNoShape">
              <a:avLst/>
            </a:prstTxWarp>
            <a:spAutoFit/>
          </a:bodyPr>
          <a:lstStyle/>
          <a:p>
            <a:pPr marL="285750" lvl="1"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Each PELICAN system has a data </a:t>
            </a:r>
            <a:r>
              <a:rPr lang="en-US" sz="1600" dirty="0" smtClean="0">
                <a:solidFill>
                  <a:schemeClr val="tx1">
                    <a:lumMod val="85000"/>
                    <a:lumOff val="15000"/>
                  </a:schemeClr>
                </a:solidFill>
                <a:latin typeface="Calibri" pitchFamily="34" charset="0"/>
                <a:cs typeface="Calibri" pitchFamily="34" charset="0"/>
              </a:rPr>
              <a:t>warehouse, </a:t>
            </a:r>
            <a:r>
              <a:rPr lang="en-US" sz="1600" dirty="0">
                <a:solidFill>
                  <a:schemeClr val="tx1">
                    <a:lumMod val="85000"/>
                    <a:lumOff val="15000"/>
                  </a:schemeClr>
                </a:solidFill>
                <a:latin typeface="Calibri" pitchFamily="34" charset="0"/>
                <a:cs typeface="Calibri" pitchFamily="34" charset="0"/>
              </a:rPr>
              <a:t>with the exception of </a:t>
            </a:r>
            <a:r>
              <a:rPr lang="en-US" sz="1600" dirty="0" smtClean="0">
                <a:solidFill>
                  <a:schemeClr val="tx1">
                    <a:lumMod val="85000"/>
                    <a:lumOff val="15000"/>
                  </a:schemeClr>
                </a:solidFill>
                <a:latin typeface="Calibri" pitchFamily="34" charset="0"/>
                <a:cs typeface="Calibri" pitchFamily="34" charset="0"/>
              </a:rPr>
              <a:t>KTQ.</a:t>
            </a: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The </a:t>
            </a:r>
            <a:r>
              <a:rPr lang="en-US" sz="1600" dirty="0">
                <a:solidFill>
                  <a:schemeClr val="tx1">
                    <a:lumMod val="85000"/>
                    <a:lumOff val="15000"/>
                  </a:schemeClr>
                </a:solidFill>
                <a:latin typeface="Calibri" pitchFamily="34" charset="0"/>
                <a:cs typeface="Calibri" pitchFamily="34" charset="0"/>
              </a:rPr>
              <a:t>data warehouses are populated based on the information that </a:t>
            </a:r>
            <a:r>
              <a:rPr lang="en-US" sz="1600" dirty="0" smtClean="0">
                <a:solidFill>
                  <a:schemeClr val="tx1">
                    <a:lumMod val="85000"/>
                    <a:lumOff val="15000"/>
                  </a:schemeClr>
                </a:solidFill>
                <a:latin typeface="Calibri" pitchFamily="34" charset="0"/>
                <a:cs typeface="Calibri" pitchFamily="34" charset="0"/>
              </a:rPr>
              <a:t>users enter </a:t>
            </a:r>
            <a:r>
              <a:rPr lang="en-US" sz="1600" dirty="0">
                <a:solidFill>
                  <a:schemeClr val="tx1">
                    <a:lumMod val="85000"/>
                    <a:lumOff val="15000"/>
                  </a:schemeClr>
                </a:solidFill>
                <a:latin typeface="Calibri" pitchFamily="34" charset="0"/>
                <a:cs typeface="Calibri" pitchFamily="34" charset="0"/>
              </a:rPr>
              <a:t>into the respective systems.  </a:t>
            </a:r>
            <a:r>
              <a:rPr lang="en-US" sz="1600" dirty="0" smtClean="0">
                <a:solidFill>
                  <a:schemeClr val="tx1">
                    <a:lumMod val="85000"/>
                    <a:lumOff val="15000"/>
                  </a:schemeClr>
                </a:solidFill>
                <a:latin typeface="Calibri" pitchFamily="34" charset="0"/>
                <a:cs typeface="Calibri" pitchFamily="34" charset="0"/>
              </a:rPr>
              <a:t>Data reflects </a:t>
            </a:r>
            <a:r>
              <a:rPr lang="en-US" sz="1600" dirty="0">
                <a:solidFill>
                  <a:schemeClr val="tx1">
                    <a:lumMod val="85000"/>
                    <a:lumOff val="15000"/>
                  </a:schemeClr>
                </a:solidFill>
                <a:latin typeface="Calibri" pitchFamily="34" charset="0"/>
                <a:cs typeface="Calibri" pitchFamily="34" charset="0"/>
              </a:rPr>
              <a:t>a specific point in </a:t>
            </a:r>
            <a:r>
              <a:rPr lang="en-US" sz="1600" dirty="0" smtClean="0">
                <a:solidFill>
                  <a:schemeClr val="tx1">
                    <a:lumMod val="85000"/>
                    <a:lumOff val="15000"/>
                  </a:schemeClr>
                </a:solidFill>
                <a:latin typeface="Calibri" pitchFamily="34" charset="0"/>
                <a:cs typeface="Calibri" pitchFamily="34" charset="0"/>
              </a:rPr>
              <a:t>time, </a:t>
            </a:r>
            <a:r>
              <a:rPr lang="en-US" sz="1600" dirty="0">
                <a:solidFill>
                  <a:schemeClr val="tx1">
                    <a:lumMod val="85000"/>
                    <a:lumOff val="15000"/>
                  </a:schemeClr>
                </a:solidFill>
                <a:latin typeface="Calibri" pitchFamily="34" charset="0"/>
                <a:cs typeface="Calibri" pitchFamily="34" charset="0"/>
              </a:rPr>
              <a:t>typically </a:t>
            </a:r>
            <a:r>
              <a:rPr lang="en-US" sz="1600" dirty="0" smtClean="0">
                <a:solidFill>
                  <a:schemeClr val="tx1">
                    <a:lumMod val="85000"/>
                    <a:lumOff val="15000"/>
                  </a:schemeClr>
                </a:solidFill>
                <a:latin typeface="Calibri" pitchFamily="34" charset="0"/>
                <a:cs typeface="Calibri" pitchFamily="34" charset="0"/>
              </a:rPr>
              <a:t>month end.</a:t>
            </a: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The </a:t>
            </a:r>
            <a:r>
              <a:rPr lang="en-US" sz="1600" dirty="0">
                <a:solidFill>
                  <a:schemeClr val="tx1">
                    <a:lumMod val="85000"/>
                    <a:lumOff val="15000"/>
                  </a:schemeClr>
                </a:solidFill>
                <a:latin typeface="Calibri" pitchFamily="34" charset="0"/>
                <a:cs typeface="Calibri" pitchFamily="34" charset="0"/>
              </a:rPr>
              <a:t>better the data entered in the systems, the better the data that is available for analysis in the data warehouses.</a:t>
            </a:r>
          </a:p>
        </p:txBody>
      </p:sp>
      <p:pic>
        <p:nvPicPr>
          <p:cNvPr id="19460" name="Picture 5"/>
          <p:cNvPicPr>
            <a:picLocks noChangeAspect="1" noChangeArrowheads="1"/>
          </p:cNvPicPr>
          <p:nvPr/>
        </p:nvPicPr>
        <p:blipFill>
          <a:blip r:embed="rId3" cstate="print"/>
          <a:srcRect/>
          <a:stretch>
            <a:fillRect/>
          </a:stretch>
        </p:blipFill>
        <p:spPr bwMode="auto">
          <a:xfrm>
            <a:off x="3048000" y="3733800"/>
            <a:ext cx="3057525" cy="146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2400" dirty="0">
                <a:solidFill>
                  <a:schemeClr val="accent2"/>
                </a:solidFill>
              </a:rPr>
              <a:t>How Do </a:t>
            </a:r>
            <a:r>
              <a:rPr lang="en-US" sz="2400" dirty="0" smtClean="0">
                <a:solidFill>
                  <a:schemeClr val="accent2"/>
                </a:solidFill>
              </a:rPr>
              <a:t>the </a:t>
            </a:r>
            <a:r>
              <a:rPr lang="en-US" sz="2400" dirty="0">
                <a:solidFill>
                  <a:schemeClr val="accent2"/>
                </a:solidFill>
              </a:rPr>
              <a:t>Systems Work Together?</a:t>
            </a:r>
            <a:br>
              <a:rPr lang="en-US" sz="2400" dirty="0">
                <a:solidFill>
                  <a:schemeClr val="accent2"/>
                </a:solidFill>
              </a:rPr>
            </a:br>
            <a:r>
              <a:rPr lang="en-US" sz="2400" i="1" u="sng" dirty="0">
                <a:solidFill>
                  <a:srgbClr val="00B050"/>
                </a:solidFill>
              </a:rPr>
              <a:t>Online Provider Search</a:t>
            </a:r>
          </a:p>
        </p:txBody>
      </p:sp>
      <p:sp>
        <p:nvSpPr>
          <p:cNvPr id="23555" name="Rectangle 7"/>
          <p:cNvSpPr>
            <a:spLocks noChangeArrowheads="1"/>
          </p:cNvSpPr>
          <p:nvPr/>
        </p:nvSpPr>
        <p:spPr bwMode="auto">
          <a:xfrm>
            <a:off x="457200" y="1066800"/>
            <a:ext cx="4152900" cy="4241161"/>
          </a:xfrm>
          <a:prstGeom prst="rect">
            <a:avLst/>
          </a:prstGeom>
          <a:noFill/>
          <a:ln w="9525">
            <a:noFill/>
            <a:miter lim="800000"/>
            <a:headEnd/>
            <a:tailEnd/>
          </a:ln>
        </p:spPr>
        <p:txBody>
          <a:bodyPr>
            <a:prstTxWarp prst="textNoShape">
              <a:avLst/>
            </a:prstTxWarp>
            <a:spAutoFit/>
          </a:bodyPr>
          <a:lstStyle/>
          <a:p>
            <a:pPr marL="285750" lvl="1"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When providers update their demographic information </a:t>
            </a:r>
            <a:r>
              <a:rPr lang="en-US" sz="1600" dirty="0" smtClean="0">
                <a:solidFill>
                  <a:schemeClr val="tx1">
                    <a:lumMod val="85000"/>
                    <a:lumOff val="15000"/>
                  </a:schemeClr>
                </a:solidFill>
                <a:latin typeface="Calibri" pitchFamily="34" charset="0"/>
                <a:cs typeface="Calibri" pitchFamily="34" charset="0"/>
              </a:rPr>
              <a:t>in</a:t>
            </a:r>
            <a:r>
              <a:rPr lang="en-US" sz="1600" i="1" dirty="0" smtClean="0">
                <a:solidFill>
                  <a:schemeClr val="tx1">
                    <a:lumMod val="85000"/>
                    <a:lumOff val="15000"/>
                  </a:schemeClr>
                </a:solidFill>
                <a:latin typeface="Calibri" pitchFamily="34" charset="0"/>
                <a:cs typeface="Calibri" pitchFamily="34" charset="0"/>
              </a:rPr>
              <a:t> Provider Self Service</a:t>
            </a:r>
            <a:r>
              <a:rPr lang="en-US" sz="1600" dirty="0" smtClean="0">
                <a:solidFill>
                  <a:schemeClr val="tx1">
                    <a:lumMod val="85000"/>
                    <a:lumOff val="15000"/>
                  </a:schemeClr>
                </a:solidFill>
                <a:latin typeface="Calibri" pitchFamily="34" charset="0"/>
                <a:cs typeface="Calibri" pitchFamily="34" charset="0"/>
              </a:rPr>
              <a:t>, </a:t>
            </a:r>
            <a:r>
              <a:rPr lang="en-US" sz="1600" dirty="0">
                <a:solidFill>
                  <a:schemeClr val="tx1">
                    <a:lumMod val="85000"/>
                    <a:lumOff val="15000"/>
                  </a:schemeClr>
                </a:solidFill>
                <a:latin typeface="Calibri" pitchFamily="34" charset="0"/>
                <a:cs typeface="Calibri" pitchFamily="34" charset="0"/>
              </a:rPr>
              <a:t>the information is then reflected in any </a:t>
            </a:r>
            <a:r>
              <a:rPr lang="en-US" sz="1600" dirty="0" smtClean="0">
                <a:solidFill>
                  <a:schemeClr val="tx1">
                    <a:lumMod val="85000"/>
                    <a:lumOff val="15000"/>
                  </a:schemeClr>
                </a:solidFill>
                <a:latin typeface="Calibri" pitchFamily="34" charset="0"/>
                <a:cs typeface="Calibri" pitchFamily="34" charset="0"/>
              </a:rPr>
              <a:t>searches that the public performs.</a:t>
            </a: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A provider’s rating in the Keystone </a:t>
            </a:r>
            <a:r>
              <a:rPr lang="en-US" sz="1600" smtClean="0">
                <a:solidFill>
                  <a:schemeClr val="tx1">
                    <a:lumMod val="85000"/>
                    <a:lumOff val="15000"/>
                  </a:schemeClr>
                </a:solidFill>
                <a:latin typeface="Calibri" pitchFamily="34" charset="0"/>
                <a:cs typeface="Calibri" pitchFamily="34" charset="0"/>
              </a:rPr>
              <a:t>STARS program, </a:t>
            </a:r>
            <a:r>
              <a:rPr lang="en-US" sz="1600" dirty="0">
                <a:solidFill>
                  <a:schemeClr val="tx1">
                    <a:lumMod val="85000"/>
                    <a:lumOff val="15000"/>
                  </a:schemeClr>
                </a:solidFill>
                <a:latin typeface="Calibri" pitchFamily="34" charset="0"/>
                <a:cs typeface="Calibri" pitchFamily="34" charset="0"/>
              </a:rPr>
              <a:t>certificate information, sanctions, waivers and violations are available in the search results. </a:t>
            </a: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Search results can also be sorted by the provider STAR level (highest to lowest).</a:t>
            </a:r>
          </a:p>
          <a:p>
            <a:pPr marL="285750" lvl="1" indent="-285750">
              <a:spcBef>
                <a:spcPct val="20000"/>
              </a:spcBef>
              <a:buFont typeface="Arial" charset="0"/>
              <a:buChar char="•"/>
            </a:pPr>
            <a:endParaRPr lang="en-US" sz="1800" dirty="0" smtClean="0"/>
          </a:p>
          <a:p>
            <a:pPr marL="285750" lvl="1" indent="-285750">
              <a:spcBef>
                <a:spcPct val="20000"/>
              </a:spcBef>
              <a:buFont typeface="Arial" charset="0"/>
              <a:buChar char="•"/>
            </a:pPr>
            <a:endParaRPr lang="en-US" sz="1800" dirty="0" smtClean="0"/>
          </a:p>
          <a:p>
            <a:pPr marL="285750" lvl="1" indent="-285750">
              <a:spcBef>
                <a:spcPct val="20000"/>
              </a:spcBef>
              <a:buFont typeface="Arial" charset="0"/>
              <a:buChar char="•"/>
            </a:pPr>
            <a:endParaRPr lang="en-US" sz="1800" dirty="0"/>
          </a:p>
        </p:txBody>
      </p:sp>
      <p:pic>
        <p:nvPicPr>
          <p:cNvPr id="23557" name="Picture 6"/>
          <p:cNvPicPr>
            <a:picLocks noChangeAspect="1" noChangeArrowheads="1"/>
          </p:cNvPicPr>
          <p:nvPr/>
        </p:nvPicPr>
        <p:blipFill>
          <a:blip r:embed="rId3" cstate="print"/>
          <a:srcRect/>
          <a:stretch>
            <a:fillRect/>
          </a:stretch>
        </p:blipFill>
        <p:spPr bwMode="auto">
          <a:xfrm>
            <a:off x="5791200" y="3886200"/>
            <a:ext cx="2171700" cy="1598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400" dirty="0">
                <a:solidFill>
                  <a:schemeClr val="accent2"/>
                </a:solidFill>
              </a:rPr>
              <a:t>How Do </a:t>
            </a:r>
            <a:r>
              <a:rPr lang="en-US" sz="2400" dirty="0" smtClean="0">
                <a:solidFill>
                  <a:schemeClr val="accent2"/>
                </a:solidFill>
              </a:rPr>
              <a:t>the </a:t>
            </a:r>
            <a:r>
              <a:rPr lang="en-US" sz="2400" dirty="0">
                <a:solidFill>
                  <a:schemeClr val="accent2"/>
                </a:solidFill>
              </a:rPr>
              <a:t>Systems Work Together?</a:t>
            </a:r>
            <a:br>
              <a:rPr lang="en-US" sz="2400" dirty="0">
                <a:solidFill>
                  <a:schemeClr val="accent2"/>
                </a:solidFill>
              </a:rPr>
            </a:br>
            <a:r>
              <a:rPr lang="en-US" sz="2400" i="1" u="sng" dirty="0">
                <a:solidFill>
                  <a:srgbClr val="00B050"/>
                </a:solidFill>
              </a:rPr>
              <a:t>Future Plans</a:t>
            </a:r>
          </a:p>
        </p:txBody>
      </p:sp>
      <p:sp>
        <p:nvSpPr>
          <p:cNvPr id="25603" name="Rectangle 7"/>
          <p:cNvSpPr>
            <a:spLocks noChangeArrowheads="1"/>
          </p:cNvSpPr>
          <p:nvPr/>
        </p:nvSpPr>
        <p:spPr bwMode="auto">
          <a:xfrm>
            <a:off x="457200" y="1066800"/>
            <a:ext cx="8382000" cy="3096232"/>
          </a:xfrm>
          <a:prstGeom prst="rect">
            <a:avLst/>
          </a:prstGeom>
          <a:noFill/>
          <a:ln w="9525">
            <a:noFill/>
            <a:miter lim="800000"/>
            <a:headEnd/>
            <a:tailEnd/>
          </a:ln>
        </p:spPr>
        <p:txBody>
          <a:bodyPr>
            <a:prstTxWarp prst="textNoShape">
              <a:avLst/>
            </a:prstTxWarp>
            <a:spAutoFit/>
          </a:bodyPr>
          <a:lstStyle/>
          <a:p>
            <a:pPr marL="0" lvl="1">
              <a:spcBef>
                <a:spcPct val="20000"/>
              </a:spcBef>
            </a:pPr>
            <a:r>
              <a:rPr lang="en-US" sz="1600" dirty="0" smtClean="0">
                <a:solidFill>
                  <a:schemeClr val="tx1">
                    <a:lumMod val="85000"/>
                    <a:lumOff val="15000"/>
                  </a:schemeClr>
                </a:solidFill>
                <a:latin typeface="Calibri" pitchFamily="34" charset="0"/>
                <a:cs typeface="Calibri" pitchFamily="34" charset="0"/>
              </a:rPr>
              <a:t>OCDEL is considering the following items as it continues its </a:t>
            </a:r>
            <a:r>
              <a:rPr lang="en-US" sz="1600" dirty="0">
                <a:solidFill>
                  <a:schemeClr val="tx1">
                    <a:lumMod val="85000"/>
                    <a:lumOff val="15000"/>
                  </a:schemeClr>
                </a:solidFill>
                <a:latin typeface="Calibri" pitchFamily="34" charset="0"/>
                <a:cs typeface="Calibri" pitchFamily="34" charset="0"/>
              </a:rPr>
              <a:t>mission of building systems and providing </a:t>
            </a:r>
            <a:r>
              <a:rPr lang="en-US" sz="1600" dirty="0" smtClean="0">
                <a:solidFill>
                  <a:schemeClr val="tx1">
                    <a:lumMod val="85000"/>
                    <a:lumOff val="15000"/>
                  </a:schemeClr>
                </a:solidFill>
                <a:latin typeface="Calibri" pitchFamily="34" charset="0"/>
                <a:cs typeface="Calibri" pitchFamily="34" charset="0"/>
              </a:rPr>
              <a:t>support </a:t>
            </a:r>
            <a:r>
              <a:rPr lang="en-US" sz="1600" dirty="0">
                <a:solidFill>
                  <a:schemeClr val="tx1">
                    <a:lumMod val="85000"/>
                    <a:lumOff val="15000"/>
                  </a:schemeClr>
                </a:solidFill>
                <a:latin typeface="Calibri" pitchFamily="34" charset="0"/>
                <a:cs typeface="Calibri" pitchFamily="34" charset="0"/>
              </a:rPr>
              <a:t>that </a:t>
            </a:r>
            <a:r>
              <a:rPr lang="en-US" sz="1600" dirty="0" smtClean="0">
                <a:solidFill>
                  <a:schemeClr val="tx1">
                    <a:lumMod val="85000"/>
                    <a:lumOff val="15000"/>
                  </a:schemeClr>
                </a:solidFill>
                <a:latin typeface="Calibri" pitchFamily="34" charset="0"/>
                <a:cs typeface="Calibri" pitchFamily="34" charset="0"/>
              </a:rPr>
              <a:t>helps to </a:t>
            </a:r>
            <a:r>
              <a:rPr lang="en-US" sz="1600" dirty="0">
                <a:solidFill>
                  <a:schemeClr val="tx1">
                    <a:lumMod val="85000"/>
                    <a:lumOff val="15000"/>
                  </a:schemeClr>
                </a:solidFill>
                <a:latin typeface="Calibri" pitchFamily="34" charset="0"/>
                <a:cs typeface="Calibri" pitchFamily="34" charset="0"/>
              </a:rPr>
              <a:t>ensure access to high quality child and family services:</a:t>
            </a:r>
          </a:p>
          <a:p>
            <a:pPr marL="285750" lvl="1" indent="-285750">
              <a:spcBef>
                <a:spcPct val="20000"/>
              </a:spcBef>
              <a:buFont typeface="Arial" charset="0"/>
              <a:buChar char="•"/>
            </a:pPr>
            <a:endParaRPr lang="en-US" sz="1600" dirty="0">
              <a:solidFill>
                <a:schemeClr val="tx1">
                  <a:lumMod val="85000"/>
                  <a:lumOff val="15000"/>
                </a:schemeClr>
              </a:solidFill>
              <a:latin typeface="Calibri" pitchFamily="34" charset="0"/>
              <a:cs typeface="Calibri" pitchFamily="34" charset="0"/>
            </a:endParaRPr>
          </a:p>
          <a:p>
            <a:pPr marL="742950" lvl="2"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Providing </a:t>
            </a:r>
            <a:r>
              <a:rPr lang="en-US" sz="1600" dirty="0">
                <a:solidFill>
                  <a:schemeClr val="tx1">
                    <a:lumMod val="85000"/>
                    <a:lumOff val="15000"/>
                  </a:schemeClr>
                </a:solidFill>
                <a:latin typeface="Calibri" pitchFamily="34" charset="0"/>
                <a:cs typeface="Calibri" pitchFamily="34" charset="0"/>
              </a:rPr>
              <a:t>a more comprehensive link between educators, programs, children and </a:t>
            </a:r>
            <a:r>
              <a:rPr lang="en-US" sz="1600" dirty="0" smtClean="0">
                <a:solidFill>
                  <a:schemeClr val="tx1">
                    <a:lumMod val="85000"/>
                    <a:lumOff val="15000"/>
                  </a:schemeClr>
                </a:solidFill>
                <a:latin typeface="Calibri" pitchFamily="34" charset="0"/>
                <a:cs typeface="Calibri" pitchFamily="34" charset="0"/>
              </a:rPr>
              <a:t>outcomes, using the PA Key.</a:t>
            </a:r>
            <a:endParaRPr lang="en-US" sz="1600" dirty="0">
              <a:solidFill>
                <a:schemeClr val="tx1">
                  <a:lumMod val="85000"/>
                  <a:lumOff val="15000"/>
                </a:schemeClr>
              </a:solidFill>
              <a:latin typeface="Calibri" pitchFamily="34" charset="0"/>
              <a:cs typeface="Calibri" pitchFamily="34" charset="0"/>
            </a:endParaRPr>
          </a:p>
          <a:p>
            <a:pPr marL="285750" lvl="1" indent="-285750">
              <a:spcBef>
                <a:spcPct val="20000"/>
              </a:spcBef>
              <a:buFont typeface="Courier New" pitchFamily="49" charset="0"/>
              <a:buChar char="o"/>
            </a:pPr>
            <a:endParaRPr lang="en-US" sz="1600" dirty="0">
              <a:solidFill>
                <a:schemeClr val="tx1">
                  <a:lumMod val="85000"/>
                  <a:lumOff val="15000"/>
                </a:schemeClr>
              </a:solidFill>
              <a:latin typeface="Calibri" pitchFamily="34" charset="0"/>
              <a:cs typeface="Calibri" pitchFamily="34" charset="0"/>
            </a:endParaRPr>
          </a:p>
          <a:p>
            <a:pPr marL="742950" lvl="2"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Creating a provider management tool to allow providers to see how their programs support the children they serve.</a:t>
            </a:r>
          </a:p>
          <a:p>
            <a:pPr marL="285750" lvl="1" indent="-285750">
              <a:spcBef>
                <a:spcPct val="20000"/>
              </a:spcBef>
              <a:buFont typeface="Courier New" pitchFamily="49" charset="0"/>
              <a:buChar char="o"/>
            </a:pPr>
            <a:endParaRPr lang="en-US" sz="1600" dirty="0">
              <a:solidFill>
                <a:schemeClr val="tx1">
                  <a:lumMod val="85000"/>
                  <a:lumOff val="15000"/>
                </a:schemeClr>
              </a:solidFill>
              <a:latin typeface="Calibri" pitchFamily="34" charset="0"/>
              <a:cs typeface="Calibri" pitchFamily="34" charset="0"/>
            </a:endParaRPr>
          </a:p>
          <a:p>
            <a:pPr marL="742950" lvl="2"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Introducing new technologies and determining how to leverage smart phones, mobile apps and social media.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2400">
                <a:solidFill>
                  <a:schemeClr val="accent2"/>
                </a:solidFill>
              </a:rPr>
              <a:t>The PELICAN Story is Complete!</a:t>
            </a:r>
          </a:p>
        </p:txBody>
      </p:sp>
      <p:pic>
        <p:nvPicPr>
          <p:cNvPr id="26627" name="Picture 2"/>
          <p:cNvPicPr>
            <a:picLocks noChangeAspect="1" noChangeArrowheads="1"/>
          </p:cNvPicPr>
          <p:nvPr/>
        </p:nvPicPr>
        <p:blipFill>
          <a:blip r:embed="rId3" cstate="print"/>
          <a:srcRect l="8905" t="18552" r="6056" b="16837"/>
          <a:stretch>
            <a:fillRect/>
          </a:stretch>
        </p:blipFill>
        <p:spPr bwMode="auto">
          <a:xfrm>
            <a:off x="0" y="1524000"/>
            <a:ext cx="91440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400" dirty="0">
                <a:solidFill>
                  <a:schemeClr val="accent2"/>
                </a:solidFill>
              </a:rPr>
              <a:t>What </a:t>
            </a:r>
            <a:r>
              <a:rPr lang="en-US" sz="2400" dirty="0" smtClean="0">
                <a:solidFill>
                  <a:schemeClr val="accent2"/>
                </a:solidFill>
              </a:rPr>
              <a:t>are </a:t>
            </a:r>
            <a:r>
              <a:rPr lang="en-US" sz="2400" dirty="0">
                <a:solidFill>
                  <a:schemeClr val="accent2"/>
                </a:solidFill>
              </a:rPr>
              <a:t>People Saying </a:t>
            </a:r>
            <a:r>
              <a:rPr lang="en-US" sz="2400" dirty="0" smtClean="0">
                <a:solidFill>
                  <a:schemeClr val="accent2"/>
                </a:solidFill>
              </a:rPr>
              <a:t>about </a:t>
            </a:r>
            <a:r>
              <a:rPr lang="en-US" sz="2400" dirty="0">
                <a:solidFill>
                  <a:schemeClr val="accent2"/>
                </a:solidFill>
              </a:rPr>
              <a:t>PELICAN?</a:t>
            </a:r>
          </a:p>
        </p:txBody>
      </p:sp>
      <p:pic>
        <p:nvPicPr>
          <p:cNvPr id="27651" name="Picture 4" descr="C:\Users\nsatyanarayana\Documents\ATM Meeting Minutes\Images for Deck\groups of colourful stick men 400x200.jpg"/>
          <p:cNvPicPr>
            <a:picLocks noChangeAspect="1" noChangeArrowheads="1"/>
          </p:cNvPicPr>
          <p:nvPr/>
        </p:nvPicPr>
        <p:blipFill>
          <a:blip r:embed="rId3" cstate="print">
            <a:lum bright="70000" contrast="-70000"/>
          </a:blip>
          <a:srcRect/>
          <a:stretch>
            <a:fillRect/>
          </a:stretch>
        </p:blipFill>
        <p:spPr bwMode="auto">
          <a:xfrm>
            <a:off x="207963" y="1476375"/>
            <a:ext cx="8783637" cy="4391025"/>
          </a:xfrm>
          <a:prstGeom prst="rect">
            <a:avLst/>
          </a:prstGeom>
          <a:noFill/>
          <a:ln w="9525">
            <a:noFill/>
            <a:miter lim="800000"/>
            <a:headEnd/>
            <a:tailEnd/>
          </a:ln>
        </p:spPr>
      </p:pic>
      <p:grpSp>
        <p:nvGrpSpPr>
          <p:cNvPr id="27652" name="Group 5"/>
          <p:cNvGrpSpPr>
            <a:grpSpLocks/>
          </p:cNvGrpSpPr>
          <p:nvPr/>
        </p:nvGrpSpPr>
        <p:grpSpPr bwMode="auto">
          <a:xfrm>
            <a:off x="207963" y="1150938"/>
            <a:ext cx="2411412" cy="2520950"/>
            <a:chOff x="-73007" y="1033463"/>
            <a:chExt cx="2411413" cy="2520950"/>
          </a:xfrm>
        </p:grpSpPr>
        <p:pic>
          <p:nvPicPr>
            <p:cNvPr id="27657" name="Picture 11" descr="C:\Users\nsatyanarayana\AppData\Local\Microsoft\Windows\Temporary Internet Files\Content.IE5\YR1N7LSM\MC900441760[1].png"/>
            <p:cNvPicPr>
              <a:picLocks noChangeAspect="1" noChangeArrowheads="1"/>
            </p:cNvPicPr>
            <p:nvPr/>
          </p:nvPicPr>
          <p:blipFill>
            <a:blip r:embed="rId4" cstate="print">
              <a:duotone>
                <a:prstClr val="black"/>
                <a:schemeClr val="accent5">
                  <a:lumMod val="90000"/>
                  <a:tint val="45000"/>
                  <a:satMod val="400000"/>
                </a:schemeClr>
              </a:duotone>
            </a:blip>
            <a:srcRect/>
            <a:stretch>
              <a:fillRect/>
            </a:stretch>
          </p:blipFill>
          <p:spPr bwMode="auto">
            <a:xfrm>
              <a:off x="-73007" y="1033463"/>
              <a:ext cx="2411413" cy="2520950"/>
            </a:xfrm>
            <a:prstGeom prst="rect">
              <a:avLst/>
            </a:prstGeom>
            <a:noFill/>
            <a:ln w="9525">
              <a:noFill/>
              <a:miter lim="800000"/>
              <a:headEnd/>
              <a:tailEnd/>
            </a:ln>
          </p:spPr>
        </p:pic>
        <p:sp>
          <p:nvSpPr>
            <p:cNvPr id="27658" name="Rectangle 13"/>
            <p:cNvSpPr>
              <a:spLocks noChangeArrowheads="1"/>
            </p:cNvSpPr>
            <p:nvPr/>
          </p:nvSpPr>
          <p:spPr bwMode="auto">
            <a:xfrm rot="21262940">
              <a:off x="139718" y="1591509"/>
              <a:ext cx="1765301" cy="1107996"/>
            </a:xfrm>
            <a:prstGeom prst="rect">
              <a:avLst/>
            </a:prstGeom>
            <a:noFill/>
            <a:ln w="9525">
              <a:noFill/>
              <a:miter lim="800000"/>
              <a:headEnd/>
              <a:tailEnd/>
            </a:ln>
          </p:spPr>
          <p:txBody>
            <a:bodyPr>
              <a:prstTxWarp prst="textNoShape">
                <a:avLst/>
              </a:prstTxWarp>
              <a:spAutoFit/>
            </a:bodyPr>
            <a:lstStyle/>
            <a:p>
              <a:pPr algn="ctr"/>
              <a:r>
                <a:rPr lang="en-US" sz="1100" b="1" dirty="0"/>
                <a:t>“ELN is able to put child developmental outcomes in context, which allows for more informed improvement </a:t>
              </a:r>
              <a:r>
                <a:rPr lang="en-US" sz="1100" b="1" dirty="0" smtClean="0"/>
                <a:t>strategies.”</a:t>
              </a:r>
              <a:endParaRPr lang="en-US" sz="1100" b="1" dirty="0"/>
            </a:p>
          </p:txBody>
        </p:sp>
      </p:grpSp>
      <p:grpSp>
        <p:nvGrpSpPr>
          <p:cNvPr id="27653" name="Group 8"/>
          <p:cNvGrpSpPr>
            <a:grpSpLocks/>
          </p:cNvGrpSpPr>
          <p:nvPr/>
        </p:nvGrpSpPr>
        <p:grpSpPr bwMode="auto">
          <a:xfrm>
            <a:off x="5494338" y="1665288"/>
            <a:ext cx="3384550" cy="2462212"/>
            <a:chOff x="6246997" y="2204656"/>
            <a:chExt cx="2322744" cy="1614011"/>
          </a:xfrm>
        </p:grpSpPr>
        <p:sp>
          <p:nvSpPr>
            <p:cNvPr id="8" name="Rounded Rectangular Callout 7"/>
            <p:cNvSpPr/>
            <p:nvPr/>
          </p:nvSpPr>
          <p:spPr bwMode="auto">
            <a:xfrm rot="649544">
              <a:off x="6246997" y="2204656"/>
              <a:ext cx="2322744" cy="1614011"/>
            </a:xfrm>
            <a:prstGeom prst="wedgeRoundRectCallout">
              <a:avLst/>
            </a:prstGeom>
            <a:solidFill>
              <a:srgbClr val="FA7854"/>
            </a:solidFill>
            <a:ln w="9525" cap="flat" cmpd="sng" algn="ctr">
              <a:solidFill>
                <a:schemeClr val="tx1"/>
              </a:solidFill>
              <a:prstDash val="solid"/>
              <a:round/>
              <a:headEnd type="none" w="med" len="med"/>
              <a:tailEnd type="none" w="med" len="med"/>
            </a:ln>
            <a:effectLst>
              <a:innerShdw blurRad="114300">
                <a:prstClr val="black"/>
              </a:innerShdw>
              <a:softEdge rad="419100"/>
            </a:effectLst>
            <a:scene3d>
              <a:camera prst="isometricLeftDown">
                <a:rot lat="1800000" lon="1800000" rev="0"/>
              </a:camera>
              <a:lightRig rig="chilly" dir="t">
                <a:rot lat="0" lon="0" rev="0"/>
              </a:lightRig>
            </a:scene3d>
            <a:sp3d extrusionH="76200" contourW="12700" prstMaterial="powder">
              <a:bevelT prst="relaxedInset"/>
              <a:bevelB prst="relaxedInset"/>
              <a:extrusionClr>
                <a:schemeClr val="bg1"/>
              </a:extrusionClr>
              <a:contourClr>
                <a:schemeClr val="bg1"/>
              </a:contourClr>
            </a:sp3d>
          </p:spPr>
          <p:txBody>
            <a:bodyPr/>
            <a:lstStyle/>
            <a:p>
              <a:pPr algn="r">
                <a:defRPr/>
              </a:pPr>
              <a:endParaRPr lang="en-US" dirty="0">
                <a:ea typeface="+mn-ea"/>
              </a:endParaRPr>
            </a:p>
          </p:txBody>
        </p:sp>
        <p:sp>
          <p:nvSpPr>
            <p:cNvPr id="9" name="Rectangle 18"/>
            <p:cNvSpPr>
              <a:spLocks noChangeArrowheads="1"/>
            </p:cNvSpPr>
            <p:nvPr/>
          </p:nvSpPr>
          <p:spPr bwMode="auto">
            <a:xfrm rot="1531516">
              <a:off x="6362481" y="2511201"/>
              <a:ext cx="2041661" cy="1059195"/>
            </a:xfrm>
            <a:prstGeom prst="rect">
              <a:avLst/>
            </a:prstGeom>
            <a:noFill/>
            <a:ln>
              <a:noFill/>
            </a:ln>
            <a:extLst/>
          </p:spPr>
          <p:txBody>
            <a:bodyPr>
              <a:prstTxWarp prst="textNoShape">
                <a:avLst/>
              </a:prstTxWarp>
              <a:spAutoFit/>
            </a:bodyPr>
            <a:lstStyle/>
            <a:p>
              <a:pPr algn="ctr"/>
              <a:r>
                <a:rPr lang="en-US" sz="1100" b="1" dirty="0" smtClean="0"/>
                <a:t>“Pelican </a:t>
              </a:r>
              <a:r>
                <a:rPr lang="en-US" sz="1100" b="1" dirty="0"/>
                <a:t>Keys to Quality is enabling OCDEL to collect and analyze program data, as well as more effectively manage the Keystone STARS program in an extraordinary manner that continues to place Pennsylvania as a national role model for Continuous Quality Improvement programs in early</a:t>
              </a:r>
            </a:p>
            <a:p>
              <a:pPr algn="ctr"/>
              <a:r>
                <a:rPr lang="en-US" sz="1100" b="1" dirty="0"/>
                <a:t>childhood care and education.”</a:t>
              </a:r>
            </a:p>
          </p:txBody>
        </p:sp>
      </p:grpSp>
      <p:grpSp>
        <p:nvGrpSpPr>
          <p:cNvPr id="10" name="Group 20"/>
          <p:cNvGrpSpPr/>
          <p:nvPr/>
        </p:nvGrpSpPr>
        <p:grpSpPr>
          <a:xfrm>
            <a:off x="2895600" y="4474091"/>
            <a:ext cx="3127552" cy="1692771"/>
            <a:chOff x="2071171" y="4258942"/>
            <a:chExt cx="2280546" cy="1263988"/>
          </a:xfrm>
          <a:solidFill>
            <a:srgbClr val="F4B6F0"/>
          </a:solidFill>
        </p:grpSpPr>
        <p:sp>
          <p:nvSpPr>
            <p:cNvPr id="11" name="Rectangle 13"/>
            <p:cNvSpPr>
              <a:spLocks noChangeArrowheads="1"/>
            </p:cNvSpPr>
            <p:nvPr/>
          </p:nvSpPr>
          <p:spPr bwMode="auto">
            <a:xfrm rot="50563">
              <a:off x="2071171" y="4258942"/>
              <a:ext cx="2280546" cy="1263988"/>
            </a:xfrm>
            <a:custGeom>
              <a:avLst/>
              <a:gdLst>
                <a:gd name="connsiteX0" fmla="*/ 0 w 2698323"/>
                <a:gd name="connsiteY0" fmla="*/ 0 h 1692771"/>
                <a:gd name="connsiteX1" fmla="*/ 449721 w 2698323"/>
                <a:gd name="connsiteY1" fmla="*/ 0 h 1692771"/>
                <a:gd name="connsiteX2" fmla="*/ 449721 w 2698323"/>
                <a:gd name="connsiteY2" fmla="*/ 0 h 1692771"/>
                <a:gd name="connsiteX3" fmla="*/ 1124301 w 2698323"/>
                <a:gd name="connsiteY3" fmla="*/ 0 h 1692771"/>
                <a:gd name="connsiteX4" fmla="*/ 2698323 w 2698323"/>
                <a:gd name="connsiteY4" fmla="*/ 0 h 1692771"/>
                <a:gd name="connsiteX5" fmla="*/ 2698323 w 2698323"/>
                <a:gd name="connsiteY5" fmla="*/ 987450 h 1692771"/>
                <a:gd name="connsiteX6" fmla="*/ 2698323 w 2698323"/>
                <a:gd name="connsiteY6" fmla="*/ 987450 h 1692771"/>
                <a:gd name="connsiteX7" fmla="*/ 2698323 w 2698323"/>
                <a:gd name="connsiteY7" fmla="*/ 1410643 h 1692771"/>
                <a:gd name="connsiteX8" fmla="*/ 2698323 w 2698323"/>
                <a:gd name="connsiteY8" fmla="*/ 1692771 h 1692771"/>
                <a:gd name="connsiteX9" fmla="*/ 1124301 w 2698323"/>
                <a:gd name="connsiteY9" fmla="*/ 1692771 h 1692771"/>
                <a:gd name="connsiteX10" fmla="*/ 787020 w 2698323"/>
                <a:gd name="connsiteY10" fmla="*/ 1904367 h 1692771"/>
                <a:gd name="connsiteX11" fmla="*/ 449721 w 2698323"/>
                <a:gd name="connsiteY11" fmla="*/ 1692771 h 1692771"/>
                <a:gd name="connsiteX12" fmla="*/ 0 w 2698323"/>
                <a:gd name="connsiteY12" fmla="*/ 1692771 h 1692771"/>
                <a:gd name="connsiteX13" fmla="*/ 0 w 2698323"/>
                <a:gd name="connsiteY13" fmla="*/ 1410643 h 1692771"/>
                <a:gd name="connsiteX14" fmla="*/ 0 w 2698323"/>
                <a:gd name="connsiteY14" fmla="*/ 987450 h 1692771"/>
                <a:gd name="connsiteX15" fmla="*/ 0 w 2698323"/>
                <a:gd name="connsiteY15" fmla="*/ 987450 h 1692771"/>
                <a:gd name="connsiteX16" fmla="*/ 0 w 2698323"/>
                <a:gd name="connsiteY16" fmla="*/ 0 h 1692771"/>
                <a:gd name="connsiteX0" fmla="*/ 0 w 2998607"/>
                <a:gd name="connsiteY0" fmla="*/ 0 h 1904367"/>
                <a:gd name="connsiteX1" fmla="*/ 449721 w 2998607"/>
                <a:gd name="connsiteY1" fmla="*/ 0 h 1904367"/>
                <a:gd name="connsiteX2" fmla="*/ 449721 w 2998607"/>
                <a:gd name="connsiteY2" fmla="*/ 0 h 1904367"/>
                <a:gd name="connsiteX3" fmla="*/ 1124301 w 2998607"/>
                <a:gd name="connsiteY3" fmla="*/ 0 h 1904367"/>
                <a:gd name="connsiteX4" fmla="*/ 2698323 w 2998607"/>
                <a:gd name="connsiteY4" fmla="*/ 0 h 1904367"/>
                <a:gd name="connsiteX5" fmla="*/ 2698323 w 2998607"/>
                <a:gd name="connsiteY5" fmla="*/ 987450 h 1904367"/>
                <a:gd name="connsiteX6" fmla="*/ 2998607 w 2998607"/>
                <a:gd name="connsiteY6" fmla="*/ 678200 h 1904367"/>
                <a:gd name="connsiteX7" fmla="*/ 2698323 w 2998607"/>
                <a:gd name="connsiteY7" fmla="*/ 1410643 h 1904367"/>
                <a:gd name="connsiteX8" fmla="*/ 2698323 w 2998607"/>
                <a:gd name="connsiteY8" fmla="*/ 1692771 h 1904367"/>
                <a:gd name="connsiteX9" fmla="*/ 1124301 w 2998607"/>
                <a:gd name="connsiteY9" fmla="*/ 1692771 h 1904367"/>
                <a:gd name="connsiteX10" fmla="*/ 787020 w 2998607"/>
                <a:gd name="connsiteY10" fmla="*/ 1904367 h 1904367"/>
                <a:gd name="connsiteX11" fmla="*/ 449721 w 2998607"/>
                <a:gd name="connsiteY11" fmla="*/ 1692771 h 1904367"/>
                <a:gd name="connsiteX12" fmla="*/ 0 w 2998607"/>
                <a:gd name="connsiteY12" fmla="*/ 1692771 h 1904367"/>
                <a:gd name="connsiteX13" fmla="*/ 0 w 2998607"/>
                <a:gd name="connsiteY13" fmla="*/ 1410643 h 1904367"/>
                <a:gd name="connsiteX14" fmla="*/ 0 w 2998607"/>
                <a:gd name="connsiteY14" fmla="*/ 987450 h 1904367"/>
                <a:gd name="connsiteX15" fmla="*/ 0 w 2998607"/>
                <a:gd name="connsiteY15" fmla="*/ 987450 h 1904367"/>
                <a:gd name="connsiteX16" fmla="*/ 0 w 2998607"/>
                <a:gd name="connsiteY16" fmla="*/ 0 h 1904367"/>
                <a:gd name="connsiteX0" fmla="*/ 0 w 2998607"/>
                <a:gd name="connsiteY0" fmla="*/ 0 h 1713514"/>
                <a:gd name="connsiteX1" fmla="*/ 449721 w 2998607"/>
                <a:gd name="connsiteY1" fmla="*/ 0 h 1713514"/>
                <a:gd name="connsiteX2" fmla="*/ 449721 w 2998607"/>
                <a:gd name="connsiteY2" fmla="*/ 0 h 1713514"/>
                <a:gd name="connsiteX3" fmla="*/ 1124301 w 2998607"/>
                <a:gd name="connsiteY3" fmla="*/ 0 h 1713514"/>
                <a:gd name="connsiteX4" fmla="*/ 2698323 w 2998607"/>
                <a:gd name="connsiteY4" fmla="*/ 0 h 1713514"/>
                <a:gd name="connsiteX5" fmla="*/ 2698323 w 2998607"/>
                <a:gd name="connsiteY5" fmla="*/ 987450 h 1713514"/>
                <a:gd name="connsiteX6" fmla="*/ 2998607 w 2998607"/>
                <a:gd name="connsiteY6" fmla="*/ 678200 h 1713514"/>
                <a:gd name="connsiteX7" fmla="*/ 2698323 w 2998607"/>
                <a:gd name="connsiteY7" fmla="*/ 1410643 h 1713514"/>
                <a:gd name="connsiteX8" fmla="*/ 2698323 w 2998607"/>
                <a:gd name="connsiteY8" fmla="*/ 1692771 h 1713514"/>
                <a:gd name="connsiteX9" fmla="*/ 1124301 w 2998607"/>
                <a:gd name="connsiteY9" fmla="*/ 1692771 h 1713514"/>
                <a:gd name="connsiteX10" fmla="*/ 809616 w 2998607"/>
                <a:gd name="connsiteY10" fmla="*/ 1713514 h 1713514"/>
                <a:gd name="connsiteX11" fmla="*/ 449721 w 2998607"/>
                <a:gd name="connsiteY11" fmla="*/ 1692771 h 1713514"/>
                <a:gd name="connsiteX12" fmla="*/ 0 w 2998607"/>
                <a:gd name="connsiteY12" fmla="*/ 1692771 h 1713514"/>
                <a:gd name="connsiteX13" fmla="*/ 0 w 2998607"/>
                <a:gd name="connsiteY13" fmla="*/ 1410643 h 1713514"/>
                <a:gd name="connsiteX14" fmla="*/ 0 w 2998607"/>
                <a:gd name="connsiteY14" fmla="*/ 987450 h 1713514"/>
                <a:gd name="connsiteX15" fmla="*/ 0 w 2998607"/>
                <a:gd name="connsiteY15" fmla="*/ 987450 h 1713514"/>
                <a:gd name="connsiteX16" fmla="*/ 0 w 2998607"/>
                <a:gd name="connsiteY16" fmla="*/ 0 h 1713514"/>
                <a:gd name="connsiteX0" fmla="*/ 0 w 2698323"/>
                <a:gd name="connsiteY0" fmla="*/ 0 h 1713514"/>
                <a:gd name="connsiteX1" fmla="*/ 449721 w 2698323"/>
                <a:gd name="connsiteY1" fmla="*/ 0 h 1713514"/>
                <a:gd name="connsiteX2" fmla="*/ 449721 w 2698323"/>
                <a:gd name="connsiteY2" fmla="*/ 0 h 1713514"/>
                <a:gd name="connsiteX3" fmla="*/ 1124301 w 2698323"/>
                <a:gd name="connsiteY3" fmla="*/ 0 h 1713514"/>
                <a:gd name="connsiteX4" fmla="*/ 2698323 w 2698323"/>
                <a:gd name="connsiteY4" fmla="*/ 0 h 1713514"/>
                <a:gd name="connsiteX5" fmla="*/ 2698323 w 2698323"/>
                <a:gd name="connsiteY5" fmla="*/ 987450 h 1713514"/>
                <a:gd name="connsiteX6" fmla="*/ 2686955 w 2698323"/>
                <a:gd name="connsiteY6" fmla="*/ 1158912 h 1713514"/>
                <a:gd name="connsiteX7" fmla="*/ 2698323 w 2698323"/>
                <a:gd name="connsiteY7" fmla="*/ 1410643 h 1713514"/>
                <a:gd name="connsiteX8" fmla="*/ 2698323 w 2698323"/>
                <a:gd name="connsiteY8" fmla="*/ 1692771 h 1713514"/>
                <a:gd name="connsiteX9" fmla="*/ 1124301 w 2698323"/>
                <a:gd name="connsiteY9" fmla="*/ 1692771 h 1713514"/>
                <a:gd name="connsiteX10" fmla="*/ 809616 w 2698323"/>
                <a:gd name="connsiteY10" fmla="*/ 1713514 h 1713514"/>
                <a:gd name="connsiteX11" fmla="*/ 449721 w 2698323"/>
                <a:gd name="connsiteY11" fmla="*/ 1692771 h 1713514"/>
                <a:gd name="connsiteX12" fmla="*/ 0 w 2698323"/>
                <a:gd name="connsiteY12" fmla="*/ 1692771 h 1713514"/>
                <a:gd name="connsiteX13" fmla="*/ 0 w 2698323"/>
                <a:gd name="connsiteY13" fmla="*/ 1410643 h 1713514"/>
                <a:gd name="connsiteX14" fmla="*/ 0 w 2698323"/>
                <a:gd name="connsiteY14" fmla="*/ 987450 h 1713514"/>
                <a:gd name="connsiteX15" fmla="*/ 0 w 2698323"/>
                <a:gd name="connsiteY15" fmla="*/ 987450 h 1713514"/>
                <a:gd name="connsiteX16" fmla="*/ 0 w 2698323"/>
                <a:gd name="connsiteY16" fmla="*/ 0 h 1713514"/>
                <a:gd name="connsiteX0" fmla="*/ 0 w 2698323"/>
                <a:gd name="connsiteY0" fmla="*/ 173152 h 1886666"/>
                <a:gd name="connsiteX1" fmla="*/ 449721 w 2698323"/>
                <a:gd name="connsiteY1" fmla="*/ 173152 h 1886666"/>
                <a:gd name="connsiteX2" fmla="*/ 23212 w 2698323"/>
                <a:gd name="connsiteY2" fmla="*/ 0 h 1886666"/>
                <a:gd name="connsiteX3" fmla="*/ 1124301 w 2698323"/>
                <a:gd name="connsiteY3" fmla="*/ 173152 h 1886666"/>
                <a:gd name="connsiteX4" fmla="*/ 2698323 w 2698323"/>
                <a:gd name="connsiteY4" fmla="*/ 173152 h 1886666"/>
                <a:gd name="connsiteX5" fmla="*/ 2698323 w 2698323"/>
                <a:gd name="connsiteY5" fmla="*/ 1160602 h 1886666"/>
                <a:gd name="connsiteX6" fmla="*/ 2686955 w 2698323"/>
                <a:gd name="connsiteY6" fmla="*/ 1332064 h 1886666"/>
                <a:gd name="connsiteX7" fmla="*/ 2698323 w 2698323"/>
                <a:gd name="connsiteY7" fmla="*/ 1583795 h 1886666"/>
                <a:gd name="connsiteX8" fmla="*/ 2698323 w 2698323"/>
                <a:gd name="connsiteY8" fmla="*/ 1865923 h 1886666"/>
                <a:gd name="connsiteX9" fmla="*/ 1124301 w 2698323"/>
                <a:gd name="connsiteY9" fmla="*/ 1865923 h 1886666"/>
                <a:gd name="connsiteX10" fmla="*/ 809616 w 2698323"/>
                <a:gd name="connsiteY10" fmla="*/ 1886666 h 1886666"/>
                <a:gd name="connsiteX11" fmla="*/ 449721 w 2698323"/>
                <a:gd name="connsiteY11" fmla="*/ 1865923 h 1886666"/>
                <a:gd name="connsiteX12" fmla="*/ 0 w 2698323"/>
                <a:gd name="connsiteY12" fmla="*/ 1865923 h 1886666"/>
                <a:gd name="connsiteX13" fmla="*/ 0 w 2698323"/>
                <a:gd name="connsiteY13" fmla="*/ 1583795 h 1886666"/>
                <a:gd name="connsiteX14" fmla="*/ 0 w 2698323"/>
                <a:gd name="connsiteY14" fmla="*/ 1160602 h 1886666"/>
                <a:gd name="connsiteX15" fmla="*/ 0 w 2698323"/>
                <a:gd name="connsiteY15" fmla="*/ 1160602 h 1886666"/>
                <a:gd name="connsiteX16" fmla="*/ 0 w 2698323"/>
                <a:gd name="connsiteY16" fmla="*/ 173152 h 188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98323" h="1886666">
                  <a:moveTo>
                    <a:pt x="0" y="173152"/>
                  </a:moveTo>
                  <a:lnTo>
                    <a:pt x="449721" y="173152"/>
                  </a:lnTo>
                  <a:lnTo>
                    <a:pt x="23212" y="0"/>
                  </a:lnTo>
                  <a:lnTo>
                    <a:pt x="1124301" y="173152"/>
                  </a:lnTo>
                  <a:lnTo>
                    <a:pt x="2698323" y="173152"/>
                  </a:lnTo>
                  <a:lnTo>
                    <a:pt x="2698323" y="1160602"/>
                  </a:lnTo>
                  <a:lnTo>
                    <a:pt x="2686955" y="1332064"/>
                  </a:lnTo>
                  <a:lnTo>
                    <a:pt x="2698323" y="1583795"/>
                  </a:lnTo>
                  <a:lnTo>
                    <a:pt x="2698323" y="1865923"/>
                  </a:lnTo>
                  <a:lnTo>
                    <a:pt x="1124301" y="1865923"/>
                  </a:lnTo>
                  <a:lnTo>
                    <a:pt x="809616" y="1886666"/>
                  </a:lnTo>
                  <a:lnTo>
                    <a:pt x="449721" y="1865923"/>
                  </a:lnTo>
                  <a:lnTo>
                    <a:pt x="0" y="1865923"/>
                  </a:lnTo>
                  <a:lnTo>
                    <a:pt x="0" y="1583795"/>
                  </a:lnTo>
                  <a:lnTo>
                    <a:pt x="0" y="1160602"/>
                  </a:lnTo>
                  <a:lnTo>
                    <a:pt x="0" y="1160602"/>
                  </a:lnTo>
                  <a:lnTo>
                    <a:pt x="0" y="173152"/>
                  </a:lnTo>
                  <a:close/>
                </a:path>
              </a:pathLst>
            </a:custGeom>
            <a:grpFill/>
            <a:ln>
              <a:noFill/>
            </a:ln>
            <a:effectLst>
              <a:outerShdw blurRad="225425" dist="50800" dir="5220000" algn="ctr">
                <a:srgbClr val="000000">
                  <a:alpha val="33000"/>
                </a:srgbClr>
              </a:outerShdw>
            </a:effectLst>
            <a:scene3d>
              <a:camera prst="perspectiveFront" fov="3300000">
                <a:rot lat="486000" lon="19530000" rev="174000"/>
              </a:camera>
              <a:lightRig rig="harsh" dir="t"/>
            </a:scene3d>
            <a:sp3d extrusionH="254000" contourW="19050">
              <a:bevelT w="82550" h="44450" prst="angle"/>
              <a:bevelB w="82550" h="44450" prst="angle"/>
              <a:extrusionClr>
                <a:srgbClr val="9933FF"/>
              </a:extrusionClr>
              <a:contourClr>
                <a:srgbClr val="9933FF"/>
              </a:contourClr>
            </a:sp3d>
          </p:spPr>
          <p:txBody>
            <a:bodyPr>
              <a:spAutoFit/>
            </a:bodyPr>
            <a:lstStyle/>
            <a:p>
              <a:pPr algn="ctr">
                <a:defRPr/>
              </a:pPr>
              <a:endParaRPr lang="en-US" sz="1300" b="1" dirty="0">
                <a:latin typeface="Boopee" pitchFamily="2" charset="0"/>
                <a:ea typeface="+mn-ea"/>
              </a:endParaRPr>
            </a:p>
            <a:p>
              <a:pPr algn="ctr">
                <a:defRPr/>
              </a:pPr>
              <a:endParaRPr lang="en-US" sz="1300" b="1" dirty="0">
                <a:latin typeface="Boopee" pitchFamily="2" charset="0"/>
                <a:ea typeface="+mn-ea"/>
              </a:endParaRPr>
            </a:p>
            <a:p>
              <a:pPr algn="ctr">
                <a:defRPr/>
              </a:pPr>
              <a:endParaRPr lang="en-US" sz="1300" b="1" dirty="0">
                <a:latin typeface="Boopee" pitchFamily="2" charset="0"/>
                <a:ea typeface="+mn-ea"/>
              </a:endParaRPr>
            </a:p>
            <a:p>
              <a:pPr algn="ctr">
                <a:defRPr/>
              </a:pPr>
              <a:endParaRPr lang="en-US" sz="1300" b="1" dirty="0">
                <a:latin typeface="Boopee" pitchFamily="2" charset="0"/>
                <a:ea typeface="+mn-ea"/>
              </a:endParaRPr>
            </a:p>
            <a:p>
              <a:pPr algn="ctr">
                <a:defRPr/>
              </a:pPr>
              <a:endParaRPr lang="en-US" sz="1300" b="1" dirty="0">
                <a:latin typeface="Boopee" pitchFamily="2" charset="0"/>
                <a:ea typeface="+mn-ea"/>
              </a:endParaRPr>
            </a:p>
            <a:p>
              <a:pPr algn="ctr">
                <a:defRPr/>
              </a:pPr>
              <a:endParaRPr lang="en-US" sz="1300" b="1" dirty="0">
                <a:latin typeface="Boopee" pitchFamily="2" charset="0"/>
                <a:ea typeface="+mn-ea"/>
              </a:endParaRPr>
            </a:p>
            <a:p>
              <a:pPr algn="ctr">
                <a:defRPr/>
              </a:pPr>
              <a:endParaRPr lang="en-US" sz="1300" b="1" dirty="0">
                <a:latin typeface="Boopee" pitchFamily="2" charset="0"/>
                <a:ea typeface="+mn-ea"/>
              </a:endParaRPr>
            </a:p>
            <a:p>
              <a:pPr algn="ctr">
                <a:defRPr/>
              </a:pPr>
              <a:endParaRPr lang="en-US" sz="1300" b="1" dirty="0">
                <a:latin typeface="Boopee" pitchFamily="2" charset="0"/>
                <a:ea typeface="+mn-ea"/>
              </a:endParaRPr>
            </a:p>
          </p:txBody>
        </p:sp>
        <p:sp>
          <p:nvSpPr>
            <p:cNvPr id="12" name="Rectangle 11"/>
            <p:cNvSpPr/>
            <p:nvPr/>
          </p:nvSpPr>
          <p:spPr>
            <a:xfrm rot="21191870">
              <a:off x="2241684" y="4548543"/>
              <a:ext cx="1853023" cy="827338"/>
            </a:xfrm>
            <a:prstGeom prst="rect">
              <a:avLst/>
            </a:prstGeom>
            <a:noFill/>
          </p:spPr>
          <p:txBody>
            <a:bodyPr>
              <a:spAutoFit/>
            </a:bodyPr>
            <a:lstStyle/>
            <a:p>
              <a:pPr algn="ctr">
                <a:defRPr/>
              </a:pPr>
              <a:r>
                <a:rPr lang="en-US" sz="1100" b="1" dirty="0">
                  <a:latin typeface="+mj-lt"/>
                  <a:ea typeface="+mn-ea"/>
                </a:rPr>
                <a:t>“The improvements realized through Certification save time and allow certification staff to focus on what is of primary importance – ensuring the health and safe care of children in child care facilities.”</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2400">
                <a:solidFill>
                  <a:schemeClr val="accent2"/>
                </a:solidFill>
              </a:rPr>
              <a:t>Where Can You Get More Information?</a:t>
            </a:r>
          </a:p>
        </p:txBody>
      </p:sp>
      <p:sp>
        <p:nvSpPr>
          <p:cNvPr id="28675" name="Rectangle 7"/>
          <p:cNvSpPr>
            <a:spLocks noChangeArrowheads="1"/>
          </p:cNvSpPr>
          <p:nvPr/>
        </p:nvSpPr>
        <p:spPr bwMode="auto">
          <a:xfrm>
            <a:off x="457200" y="1066800"/>
            <a:ext cx="8382000" cy="584775"/>
          </a:xfrm>
          <a:prstGeom prst="rect">
            <a:avLst/>
          </a:prstGeom>
          <a:noFill/>
          <a:ln w="9525">
            <a:noFill/>
            <a:miter lim="800000"/>
            <a:headEnd/>
            <a:tailEnd/>
          </a:ln>
        </p:spPr>
        <p:txBody>
          <a:bodyPr>
            <a:prstTxWarp prst="textNoShape">
              <a:avLst/>
            </a:prstTxWarp>
            <a:spAutoFit/>
          </a:bodyPr>
          <a:lstStyle/>
          <a:p>
            <a:pPr>
              <a:spcBef>
                <a:spcPct val="20000"/>
              </a:spcBef>
            </a:pPr>
            <a:r>
              <a:rPr lang="en-US" sz="1600" dirty="0" smtClean="0">
                <a:solidFill>
                  <a:schemeClr val="tx1">
                    <a:lumMod val="85000"/>
                    <a:lumOff val="15000"/>
                  </a:schemeClr>
                </a:solidFill>
                <a:latin typeface="Calibri" pitchFamily="34" charset="0"/>
                <a:cs typeface="Calibri" pitchFamily="34" charset="0"/>
              </a:rPr>
              <a:t>Use the following </a:t>
            </a:r>
            <a:r>
              <a:rPr lang="en-US" sz="1600" dirty="0">
                <a:solidFill>
                  <a:schemeClr val="tx1">
                    <a:lumMod val="85000"/>
                    <a:lumOff val="15000"/>
                  </a:schemeClr>
                </a:solidFill>
                <a:latin typeface="Calibri" pitchFamily="34" charset="0"/>
                <a:cs typeface="Calibri" pitchFamily="34" charset="0"/>
              </a:rPr>
              <a:t>links </a:t>
            </a:r>
            <a:r>
              <a:rPr lang="en-US" sz="1600" dirty="0" smtClean="0">
                <a:solidFill>
                  <a:schemeClr val="tx1">
                    <a:lumMod val="85000"/>
                    <a:lumOff val="15000"/>
                  </a:schemeClr>
                </a:solidFill>
                <a:latin typeface="Calibri" pitchFamily="34" charset="0"/>
                <a:cs typeface="Calibri" pitchFamily="34" charset="0"/>
              </a:rPr>
              <a:t>to obtain </a:t>
            </a:r>
            <a:r>
              <a:rPr lang="en-US" sz="1600" dirty="0">
                <a:solidFill>
                  <a:schemeClr val="tx1">
                    <a:lumMod val="85000"/>
                    <a:lumOff val="15000"/>
                  </a:schemeClr>
                </a:solidFill>
                <a:latin typeface="Calibri" pitchFamily="34" charset="0"/>
                <a:cs typeface="Calibri" pitchFamily="34" charset="0"/>
              </a:rPr>
              <a:t>additional and more detailed information on the topics reviewed in this presentation:</a:t>
            </a:r>
          </a:p>
        </p:txBody>
      </p:sp>
      <p:graphicFrame>
        <p:nvGraphicFramePr>
          <p:cNvPr id="2" name="Table 1"/>
          <p:cNvGraphicFramePr>
            <a:graphicFrameLocks noGrp="1"/>
          </p:cNvGraphicFramePr>
          <p:nvPr/>
        </p:nvGraphicFramePr>
        <p:xfrm>
          <a:off x="609600" y="1905000"/>
          <a:ext cx="8077200" cy="3730628"/>
        </p:xfrm>
        <a:graphic>
          <a:graphicData uri="http://schemas.openxmlformats.org/drawingml/2006/table">
            <a:tbl>
              <a:tblPr/>
              <a:tblGrid>
                <a:gridCol w="25908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Arial" charset="0"/>
                          <a:cs typeface="Arial" charset="0"/>
                        </a:rPr>
                        <a:t>Topics</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Arial" charset="0"/>
                          <a:cs typeface="Arial" charset="0"/>
                        </a:rPr>
                        <a:t>Link</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687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Arial" charset="0"/>
                          <a:cs typeface="Calibri" pitchFamily="34" charset="0"/>
                        </a:rPr>
                        <a:t>COMPASS</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Arial" charset="0"/>
                          <a:cs typeface="Calibri" pitchFamily="34" charset="0"/>
                          <a:hlinkClick r:id="rId3"/>
                        </a:rPr>
                        <a:t>https://www.humanservices.state.pa.us/compass.web/CMHOM.aspx</a:t>
                      </a:r>
                      <a:endParaRPr kumimoji="0" lang="en-US" sz="1400" b="0" i="0" u="none" strike="noStrike" cap="none" normalizeH="0" baseline="0" dirty="0">
                        <a:ln>
                          <a:noFill/>
                        </a:ln>
                        <a:solidFill>
                          <a:schemeClr val="tx1"/>
                        </a:solidFill>
                        <a:effectLst/>
                        <a:latin typeface="Calibri" pitchFamily="34" charset="0"/>
                        <a:ea typeface="Arial" charset="0"/>
                        <a:cs typeface="Calibri" pitchFamily="34" charset="0"/>
                      </a:endParaRP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1"/>
                  </a:ext>
                </a:extLst>
              </a:tr>
              <a:tr h="687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Arial" charset="0"/>
                          <a:cs typeface="Calibri" pitchFamily="34" charset="0"/>
                        </a:rPr>
                        <a:t>Online Provider Search</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Arial" charset="0"/>
                          <a:cs typeface="Calibri" pitchFamily="34" charset="0"/>
                          <a:hlinkClick r:id="rId4"/>
                        </a:rPr>
                        <a:t>https://www.humanservices.state.pa.us/compass.web/ProviderSearch/pgm/PSWEL.aspx</a:t>
                      </a:r>
                      <a:endParaRPr kumimoji="0" lang="en-US" sz="1400" b="0" i="0" u="none" strike="noStrike" cap="none" normalizeH="0" baseline="0" dirty="0">
                        <a:ln>
                          <a:noFill/>
                        </a:ln>
                        <a:solidFill>
                          <a:schemeClr val="tx1"/>
                        </a:solidFill>
                        <a:effectLst/>
                        <a:latin typeface="Calibri" pitchFamily="34" charset="0"/>
                        <a:ea typeface="Arial" charset="0"/>
                        <a:cs typeface="Calibri" pitchFamily="34" charset="0"/>
                      </a:endParaRP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2"/>
                  </a:ext>
                </a:extLst>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Arial" charset="0"/>
                          <a:cs typeface="Calibri" pitchFamily="34" charset="0"/>
                        </a:rPr>
                        <a:t>Provider Self Service</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Arial" charset="0"/>
                          <a:cs typeface="Calibri" pitchFamily="34" charset="0"/>
                          <a:hlinkClick r:id="rId5"/>
                        </a:rPr>
                        <a:t>https://www.pelican.state.pa.us/provider</a:t>
                      </a:r>
                      <a:r>
                        <a:rPr kumimoji="0" lang="en-US" sz="1400" b="0" i="0" u="none" strike="noStrike" cap="none" normalizeH="0" baseline="0" dirty="0">
                          <a:ln>
                            <a:noFill/>
                          </a:ln>
                          <a:solidFill>
                            <a:schemeClr val="tx1"/>
                          </a:solidFill>
                          <a:effectLst/>
                          <a:latin typeface="Calibri" pitchFamily="34" charset="0"/>
                          <a:ea typeface="Arial" charset="0"/>
                          <a:cs typeface="Calibri" pitchFamily="34" charset="0"/>
                        </a:rPr>
                        <a:t> </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3"/>
                  </a:ext>
                </a:extLst>
              </a:tr>
              <a:tr h="58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Arial" charset="0"/>
                          <a:cs typeface="Calibri" pitchFamily="34" charset="0"/>
                        </a:rPr>
                        <a:t>PA Keys Website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ea typeface="Arial" charset="0"/>
                          <a:cs typeface="Calibri" pitchFamily="34" charset="0"/>
                        </a:rPr>
                        <a:t>(PKC and ELN training materials)</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Arial" charset="0"/>
                          <a:cs typeface="Calibri" pitchFamily="34" charset="0"/>
                          <a:hlinkClick r:id="rId6"/>
                        </a:rPr>
                        <a:t>http://www.pakeys.org/pages/get.aspx?page=home</a:t>
                      </a:r>
                      <a:r>
                        <a:rPr kumimoji="0" lang="en-US" sz="1400" b="0" i="0" u="none" strike="noStrike" cap="none" normalizeH="0" baseline="0" dirty="0">
                          <a:ln>
                            <a:noFill/>
                          </a:ln>
                          <a:solidFill>
                            <a:srgbClr val="000000"/>
                          </a:solidFill>
                          <a:effectLst/>
                          <a:latin typeface="Calibri" pitchFamily="34" charset="0"/>
                          <a:ea typeface="Arial" charset="0"/>
                          <a:cs typeface="Calibri" pitchFamily="34" charset="0"/>
                        </a:rPr>
                        <a:t> </a:t>
                      </a:r>
                      <a:endParaRPr kumimoji="0" lang="en-US" sz="1400" b="0" i="0" u="none" strike="noStrike" cap="none" normalizeH="0" baseline="0" dirty="0">
                        <a:ln>
                          <a:noFill/>
                        </a:ln>
                        <a:solidFill>
                          <a:schemeClr val="tx1"/>
                        </a:solidFill>
                        <a:effectLst/>
                        <a:latin typeface="Calibri" pitchFamily="34" charset="0"/>
                        <a:ea typeface="Arial" charset="0"/>
                        <a:cs typeface="Calibri" pitchFamily="34" charset="0"/>
                      </a:endParaRP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4"/>
                  </a:ext>
                </a:extLst>
              </a:tr>
              <a:tr h="982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Arial" charset="0"/>
                          <a:cs typeface="Calibri" pitchFamily="34" charset="0"/>
                        </a:rPr>
                        <a:t>PELICAN Learning Management System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ea typeface="Arial" charset="0"/>
                          <a:cs typeface="Calibri" pitchFamily="34" charset="0"/>
                        </a:rPr>
                        <a:t>(Cert and KTQ training materials)</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ea typeface="Arial" charset="0"/>
                          <a:cs typeface="Calibri" pitchFamily="34" charset="0"/>
                          <a:hlinkClick r:id="rId7"/>
                        </a:rPr>
                        <a:t>http://www.humanservices-r.state.pa.us/CCMISLMS/pgm/asp/login/login.asp?refpage=/CCMISLMS/default.asp</a:t>
                      </a:r>
                      <a:r>
                        <a:rPr kumimoji="0" lang="en-US" sz="1400" b="0" i="0" u="none" strike="noStrike" cap="none" normalizeH="0" baseline="0" dirty="0">
                          <a:ln>
                            <a:noFill/>
                          </a:ln>
                          <a:solidFill>
                            <a:schemeClr val="tx1"/>
                          </a:solidFill>
                          <a:effectLst/>
                          <a:latin typeface="Calibri" pitchFamily="34" charset="0"/>
                          <a:ea typeface="Arial" charset="0"/>
                          <a:cs typeface="Calibri" pitchFamily="34" charset="0"/>
                        </a:rPr>
                        <a:t> </a:t>
                      </a:r>
                    </a:p>
                  </a:txBody>
                  <a:tcPr marT="45736" marB="457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2400" dirty="0">
                <a:solidFill>
                  <a:schemeClr val="accent2"/>
                </a:solidFill>
              </a:rPr>
              <a:t>What Does Each OCDEL Bureau Do?</a:t>
            </a:r>
          </a:p>
        </p:txBody>
      </p:sp>
      <p:grpSp>
        <p:nvGrpSpPr>
          <p:cNvPr id="36" name="Group 35"/>
          <p:cNvGrpSpPr/>
          <p:nvPr/>
        </p:nvGrpSpPr>
        <p:grpSpPr>
          <a:xfrm>
            <a:off x="304801" y="1066800"/>
            <a:ext cx="8834762" cy="5562601"/>
            <a:chOff x="452990" y="1397000"/>
            <a:chExt cx="8382000" cy="4880909"/>
          </a:xfrm>
        </p:grpSpPr>
        <p:graphicFrame>
          <p:nvGraphicFramePr>
            <p:cNvPr id="21" name="Diagram 20"/>
            <p:cNvGraphicFramePr/>
            <p:nvPr/>
          </p:nvGraphicFramePr>
          <p:xfrm>
            <a:off x="452990" y="1397000"/>
            <a:ext cx="8382000" cy="4880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3" name="Picture 9" descr="http://profpicture.files.wordpress.com/2008/08/children.gif"/>
            <p:cNvPicPr>
              <a:picLocks noChangeAspect="1" noChangeArrowheads="1"/>
            </p:cNvPicPr>
            <p:nvPr/>
          </p:nvPicPr>
          <p:blipFill>
            <a:blip r:embed="rId8" cstate="print"/>
            <a:srcRect/>
            <a:stretch>
              <a:fillRect/>
            </a:stretch>
          </p:blipFill>
          <p:spPr bwMode="auto">
            <a:xfrm>
              <a:off x="8043956" y="5274982"/>
              <a:ext cx="615860" cy="601756"/>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57" name="Picture 33" descr="http://ts4.mm.bing.net/th?id=H.5062276856218575&amp;pid=1.7&amp;w=202&amp;h=140&amp;c=7&amp;rs=1"/>
            <p:cNvPicPr>
              <a:picLocks noChangeAspect="1" noChangeArrowheads="1"/>
            </p:cNvPicPr>
            <p:nvPr/>
          </p:nvPicPr>
          <p:blipFill>
            <a:blip r:embed="rId9" cstate="print"/>
            <a:srcRect l="23762"/>
            <a:stretch>
              <a:fillRect/>
            </a:stretch>
          </p:blipFill>
          <p:spPr bwMode="auto">
            <a:xfrm>
              <a:off x="3923145" y="5341844"/>
              <a:ext cx="588383" cy="5348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61" name="Picture 37" descr="http://ts2.mm.bing.net/th?id=I.4948279836214297&amp;pid=1.7&amp;w=211&amp;h=136&amp;c=7&amp;rs=1"/>
            <p:cNvPicPr>
              <a:picLocks noChangeAspect="1" noChangeArrowheads="1"/>
            </p:cNvPicPr>
            <p:nvPr/>
          </p:nvPicPr>
          <p:blipFill>
            <a:blip r:embed="rId10" cstate="print"/>
            <a:srcRect/>
            <a:stretch>
              <a:fillRect/>
            </a:stretch>
          </p:blipFill>
          <p:spPr bwMode="auto">
            <a:xfrm>
              <a:off x="1682003" y="5341844"/>
              <a:ext cx="589916" cy="55058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81" name="Picture 57" descr="https://encrypted-tbn3.gstatic.com/images?q=tbn:ANd9GcTM9NELmU9o45M0CkODDE16HZoMZJzu34laJC8ZijNGcK1mrFvyQQ"/>
            <p:cNvPicPr>
              <a:picLocks noChangeAspect="1" noChangeArrowheads="1"/>
            </p:cNvPicPr>
            <p:nvPr/>
          </p:nvPicPr>
          <p:blipFill>
            <a:blip r:embed="rId11" cstate="print"/>
            <a:srcRect/>
            <a:stretch>
              <a:fillRect/>
            </a:stretch>
          </p:blipFill>
          <p:spPr bwMode="auto">
            <a:xfrm>
              <a:off x="5947403" y="5341844"/>
              <a:ext cx="555060" cy="56066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2400" dirty="0" smtClean="0">
                <a:solidFill>
                  <a:schemeClr val="accent2"/>
                </a:solidFill>
                <a:latin typeface="Arial" pitchFamily="34" charset="0"/>
              </a:rPr>
              <a:t>Why Does PELICAN Matter?</a:t>
            </a:r>
          </a:p>
        </p:txBody>
      </p:sp>
      <p:sp>
        <p:nvSpPr>
          <p:cNvPr id="8195" name="Rectangle 7"/>
          <p:cNvSpPr>
            <a:spLocks noChangeArrowheads="1"/>
          </p:cNvSpPr>
          <p:nvPr/>
        </p:nvSpPr>
        <p:spPr bwMode="auto">
          <a:xfrm>
            <a:off x="457200" y="1066800"/>
            <a:ext cx="8305800" cy="584200"/>
          </a:xfrm>
          <a:prstGeom prst="rect">
            <a:avLst/>
          </a:prstGeom>
          <a:noFill/>
          <a:ln w="9525">
            <a:noFill/>
            <a:miter lim="800000"/>
            <a:headEnd/>
            <a:tailEnd/>
          </a:ln>
        </p:spPr>
        <p:txBody>
          <a:bodyPr>
            <a:spAutoFit/>
          </a:bodyPr>
          <a:lstStyle/>
          <a:p>
            <a:pPr>
              <a:defRPr/>
            </a:pPr>
            <a:r>
              <a:rPr lang="en-US" sz="1600" dirty="0" smtClean="0">
                <a:solidFill>
                  <a:schemeClr val="tx1">
                    <a:lumMod val="85000"/>
                    <a:lumOff val="15000"/>
                  </a:schemeClr>
                </a:solidFill>
                <a:latin typeface="Calibri"/>
                <a:cs typeface="Calibri"/>
              </a:rPr>
              <a:t>PELICAN o</a:t>
            </a:r>
            <a:r>
              <a:rPr lang="en-US" sz="1600" dirty="0" smtClean="0">
                <a:solidFill>
                  <a:schemeClr val="tx1">
                    <a:lumMod val="85000"/>
                    <a:lumOff val="15000"/>
                  </a:schemeClr>
                </a:solidFill>
                <a:latin typeface="Calibri"/>
                <a:ea typeface="Arial" charset="0"/>
                <a:cs typeface="Calibri"/>
              </a:rPr>
              <a:t>ffers a single integrated information system that automates </a:t>
            </a:r>
            <a:r>
              <a:rPr lang="en-US" sz="1600" dirty="0">
                <a:solidFill>
                  <a:schemeClr val="tx1">
                    <a:lumMod val="85000"/>
                    <a:lumOff val="15000"/>
                  </a:schemeClr>
                </a:solidFill>
                <a:latin typeface="Calibri"/>
                <a:ea typeface="Arial" charset="0"/>
                <a:cs typeface="Calibri"/>
              </a:rPr>
              <a:t>and </a:t>
            </a:r>
            <a:r>
              <a:rPr lang="en-US" sz="1600" dirty="0" smtClean="0">
                <a:solidFill>
                  <a:schemeClr val="tx1">
                    <a:lumMod val="85000"/>
                    <a:lumOff val="15000"/>
                  </a:schemeClr>
                </a:solidFill>
                <a:latin typeface="Calibri"/>
                <a:ea typeface="Arial" charset="0"/>
                <a:cs typeface="Calibri"/>
              </a:rPr>
              <a:t>supports </a:t>
            </a:r>
            <a:r>
              <a:rPr lang="en-US" sz="1600" dirty="0">
                <a:solidFill>
                  <a:schemeClr val="tx1">
                    <a:lumMod val="85000"/>
                    <a:lumOff val="15000"/>
                  </a:schemeClr>
                </a:solidFill>
                <a:latin typeface="Calibri"/>
                <a:ea typeface="Arial" charset="0"/>
                <a:cs typeface="Calibri"/>
              </a:rPr>
              <a:t>all of Pennsylvania’s early learning and education programs. </a:t>
            </a:r>
          </a:p>
        </p:txBody>
      </p:sp>
      <p:pic>
        <p:nvPicPr>
          <p:cNvPr id="7172" name="Picture 2" descr="Royalty-free Image: shot of a laptop computer as the screen…"/>
          <p:cNvPicPr>
            <a:picLocks noChangeAspect="1" noChangeArrowheads="1"/>
          </p:cNvPicPr>
          <p:nvPr/>
        </p:nvPicPr>
        <p:blipFill>
          <a:blip r:embed="rId3" cstate="print">
            <a:lum/>
          </a:blip>
          <a:srcRect t="11153" b="9404"/>
          <a:stretch>
            <a:fillRect/>
          </a:stretch>
        </p:blipFill>
        <p:spPr bwMode="auto">
          <a:xfrm>
            <a:off x="1524000" y="2266950"/>
            <a:ext cx="6248400" cy="3371850"/>
          </a:xfrm>
          <a:prstGeom prst="rect">
            <a:avLst/>
          </a:prstGeom>
          <a:noFill/>
          <a:ln w="9525">
            <a:noFill/>
            <a:miter lim="800000"/>
            <a:headEnd/>
            <a:tailEnd/>
          </a:ln>
        </p:spPr>
      </p:pic>
      <p:pic>
        <p:nvPicPr>
          <p:cNvPr id="7173" name="Picture 2" descr="http://images.cxotoday.com/storyimages/107450_matter.jpg"/>
          <p:cNvPicPr>
            <a:picLocks noChangeAspect="1" noChangeArrowheads="1"/>
          </p:cNvPicPr>
          <p:nvPr/>
        </p:nvPicPr>
        <p:blipFill>
          <a:blip r:embed="rId4" cstate="print">
            <a:lum bright="14000"/>
          </a:blip>
          <a:srcRect/>
          <a:stretch>
            <a:fillRect/>
          </a:stretch>
        </p:blipFill>
        <p:spPr bwMode="auto">
          <a:xfrm>
            <a:off x="3371850" y="2819400"/>
            <a:ext cx="2476500"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2400" dirty="0">
                <a:solidFill>
                  <a:schemeClr val="accent2"/>
                </a:solidFill>
              </a:rPr>
              <a:t>What is PELICAN?</a:t>
            </a:r>
          </a:p>
        </p:txBody>
      </p:sp>
      <p:sp>
        <p:nvSpPr>
          <p:cNvPr id="5124" name="Rectangle 7"/>
          <p:cNvSpPr>
            <a:spLocks noChangeArrowheads="1"/>
          </p:cNvSpPr>
          <p:nvPr/>
        </p:nvSpPr>
        <p:spPr bwMode="auto">
          <a:xfrm>
            <a:off x="457200" y="1066800"/>
            <a:ext cx="8305800" cy="1846659"/>
          </a:xfrm>
          <a:prstGeom prst="rect">
            <a:avLst/>
          </a:prstGeom>
          <a:noFill/>
          <a:ln w="9525">
            <a:noFill/>
            <a:miter lim="800000"/>
            <a:headEnd/>
            <a:tailEnd/>
          </a:ln>
        </p:spPr>
        <p:txBody>
          <a:bodyPr>
            <a:prstTxWarp prst="textNoShape">
              <a:avLst/>
            </a:prstTxWarp>
            <a:spAutoFit/>
          </a:bodyPr>
          <a:lstStyle/>
          <a:p>
            <a:pPr marL="285750" indent="-285750">
              <a:buFont typeface="Courier New"/>
              <a:buChar char="o"/>
            </a:pPr>
            <a:r>
              <a:rPr lang="en-US" sz="1600" b="1" dirty="0">
                <a:solidFill>
                  <a:schemeClr val="tx1">
                    <a:lumMod val="85000"/>
                    <a:lumOff val="15000"/>
                  </a:schemeClr>
                </a:solidFill>
                <a:latin typeface="Calibri"/>
                <a:cs typeface="Calibri"/>
              </a:rPr>
              <a:t>P</a:t>
            </a:r>
            <a:r>
              <a:rPr lang="en-US" sz="1600" dirty="0">
                <a:solidFill>
                  <a:schemeClr val="tx1">
                    <a:lumMod val="85000"/>
                    <a:lumOff val="15000"/>
                  </a:schemeClr>
                </a:solidFill>
                <a:latin typeface="Calibri"/>
                <a:cs typeface="Calibri"/>
              </a:rPr>
              <a:t>ennsylvania’s </a:t>
            </a:r>
            <a:r>
              <a:rPr lang="en-US" sz="1600" b="1" dirty="0">
                <a:solidFill>
                  <a:schemeClr val="tx1">
                    <a:lumMod val="85000"/>
                    <a:lumOff val="15000"/>
                  </a:schemeClr>
                </a:solidFill>
                <a:latin typeface="Calibri"/>
                <a:cs typeface="Calibri"/>
              </a:rPr>
              <a:t>E</a:t>
            </a:r>
            <a:r>
              <a:rPr lang="en-US" sz="1600" dirty="0">
                <a:solidFill>
                  <a:schemeClr val="tx1">
                    <a:lumMod val="85000"/>
                    <a:lumOff val="15000"/>
                  </a:schemeClr>
                </a:solidFill>
                <a:latin typeface="Calibri"/>
                <a:cs typeface="Calibri"/>
              </a:rPr>
              <a:t>nterprise to </a:t>
            </a:r>
            <a:r>
              <a:rPr lang="en-US" sz="1600" b="1" dirty="0">
                <a:solidFill>
                  <a:schemeClr val="tx1">
                    <a:lumMod val="85000"/>
                    <a:lumOff val="15000"/>
                  </a:schemeClr>
                </a:solidFill>
                <a:latin typeface="Calibri"/>
                <a:cs typeface="Calibri"/>
              </a:rPr>
              <a:t>L</a:t>
            </a:r>
            <a:r>
              <a:rPr lang="en-US" sz="1600" dirty="0">
                <a:solidFill>
                  <a:schemeClr val="tx1">
                    <a:lumMod val="85000"/>
                    <a:lumOff val="15000"/>
                  </a:schemeClr>
                </a:solidFill>
                <a:latin typeface="Calibri"/>
                <a:cs typeface="Calibri"/>
              </a:rPr>
              <a:t>ink </a:t>
            </a:r>
            <a:r>
              <a:rPr lang="en-US" sz="1600" b="1" dirty="0">
                <a:solidFill>
                  <a:schemeClr val="tx1">
                    <a:lumMod val="85000"/>
                    <a:lumOff val="15000"/>
                  </a:schemeClr>
                </a:solidFill>
                <a:latin typeface="Calibri"/>
                <a:cs typeface="Calibri"/>
              </a:rPr>
              <a:t>I</a:t>
            </a:r>
            <a:r>
              <a:rPr lang="en-US" sz="1600" dirty="0">
                <a:solidFill>
                  <a:schemeClr val="tx1">
                    <a:lumMod val="85000"/>
                    <a:lumOff val="15000"/>
                  </a:schemeClr>
                </a:solidFill>
                <a:latin typeface="Calibri"/>
                <a:cs typeface="Calibri"/>
              </a:rPr>
              <a:t>nformation for </a:t>
            </a:r>
            <a:r>
              <a:rPr lang="en-US" sz="1600" b="1" dirty="0">
                <a:solidFill>
                  <a:schemeClr val="tx1">
                    <a:lumMod val="85000"/>
                    <a:lumOff val="15000"/>
                  </a:schemeClr>
                </a:solidFill>
                <a:latin typeface="Calibri"/>
                <a:cs typeface="Calibri"/>
              </a:rPr>
              <a:t>C</a:t>
            </a:r>
            <a:r>
              <a:rPr lang="en-US" sz="1600" dirty="0">
                <a:solidFill>
                  <a:schemeClr val="tx1">
                    <a:lumMod val="85000"/>
                    <a:lumOff val="15000"/>
                  </a:schemeClr>
                </a:solidFill>
                <a:latin typeface="Calibri"/>
                <a:cs typeface="Calibri"/>
              </a:rPr>
              <a:t>hildren </a:t>
            </a:r>
            <a:r>
              <a:rPr lang="en-US" sz="1600" b="1" dirty="0">
                <a:solidFill>
                  <a:schemeClr val="tx1">
                    <a:lumMod val="85000"/>
                    <a:lumOff val="15000"/>
                  </a:schemeClr>
                </a:solidFill>
                <a:latin typeface="Calibri"/>
                <a:cs typeface="Calibri"/>
              </a:rPr>
              <a:t>A</a:t>
            </a:r>
            <a:r>
              <a:rPr lang="en-US" sz="1600" dirty="0">
                <a:solidFill>
                  <a:schemeClr val="tx1">
                    <a:lumMod val="85000"/>
                    <a:lumOff val="15000"/>
                  </a:schemeClr>
                </a:solidFill>
                <a:latin typeface="Calibri"/>
                <a:cs typeface="Calibri"/>
              </a:rPr>
              <a:t>cross </a:t>
            </a:r>
            <a:r>
              <a:rPr lang="en-US" sz="1600" b="1" dirty="0">
                <a:solidFill>
                  <a:schemeClr val="tx1">
                    <a:lumMod val="85000"/>
                    <a:lumOff val="15000"/>
                  </a:schemeClr>
                </a:solidFill>
                <a:latin typeface="Calibri"/>
                <a:cs typeface="Calibri"/>
              </a:rPr>
              <a:t>N</a:t>
            </a:r>
            <a:r>
              <a:rPr lang="en-US" sz="1600" dirty="0">
                <a:solidFill>
                  <a:schemeClr val="tx1">
                    <a:lumMod val="85000"/>
                    <a:lumOff val="15000"/>
                  </a:schemeClr>
                </a:solidFill>
                <a:latin typeface="Calibri"/>
                <a:cs typeface="Calibri"/>
              </a:rPr>
              <a:t>etworks (PELICAN) is the Departments of Public Welfare and Education’s initiative to combine </a:t>
            </a:r>
            <a:r>
              <a:rPr lang="en-US" sz="1600" dirty="0" smtClean="0">
                <a:solidFill>
                  <a:schemeClr val="tx1">
                    <a:lumMod val="85000"/>
                    <a:lumOff val="15000"/>
                  </a:schemeClr>
                </a:solidFill>
                <a:latin typeface="Calibri"/>
                <a:cs typeface="Calibri"/>
              </a:rPr>
              <a:t>the state’s early </a:t>
            </a:r>
            <a:r>
              <a:rPr lang="en-US" sz="1600" dirty="0">
                <a:solidFill>
                  <a:schemeClr val="tx1">
                    <a:lumMod val="85000"/>
                    <a:lumOff val="15000"/>
                  </a:schemeClr>
                </a:solidFill>
                <a:latin typeface="Calibri"/>
                <a:cs typeface="Calibri"/>
              </a:rPr>
              <a:t>learning programs under a single management information system. All early learning services information is managed in PELICAN</a:t>
            </a:r>
            <a:r>
              <a:rPr lang="en-US" sz="1600" dirty="0" smtClean="0">
                <a:solidFill>
                  <a:schemeClr val="tx1">
                    <a:lumMod val="85000"/>
                    <a:lumOff val="15000"/>
                  </a:schemeClr>
                </a:solidFill>
                <a:latin typeface="Calibri"/>
                <a:cs typeface="Calibri"/>
              </a:rPr>
              <a:t>.</a:t>
            </a:r>
          </a:p>
          <a:p>
            <a:pPr marL="285750" indent="-285750">
              <a:buFont typeface="Courier New"/>
              <a:buChar char="o"/>
            </a:pPr>
            <a:endParaRPr lang="en-US" sz="1600" dirty="0" smtClean="0">
              <a:solidFill>
                <a:schemeClr val="tx1">
                  <a:lumMod val="85000"/>
                  <a:lumOff val="15000"/>
                </a:schemeClr>
              </a:solidFill>
              <a:latin typeface="Calibri"/>
              <a:cs typeface="Calibri"/>
            </a:endParaRPr>
          </a:p>
          <a:p>
            <a:pPr marL="285750" indent="-285750">
              <a:buFont typeface="Courier New"/>
              <a:buChar char="o"/>
            </a:pPr>
            <a:r>
              <a:rPr lang="en-US" sz="1600" dirty="0">
                <a:solidFill>
                  <a:schemeClr val="tx1">
                    <a:lumMod val="85000"/>
                    <a:lumOff val="15000"/>
                  </a:schemeClr>
                </a:solidFill>
                <a:latin typeface="Calibri"/>
                <a:ea typeface="Arial Unicode MS" charset="0"/>
                <a:cs typeface="Calibri"/>
              </a:rPr>
              <a:t>The PELICAN system includes the following:</a:t>
            </a:r>
          </a:p>
          <a:p>
            <a:pPr marL="285750" indent="-285750"/>
            <a:endParaRPr lang="en-US" sz="1800" dirty="0">
              <a:ea typeface="Arial Unicode MS" charset="0"/>
              <a:cs typeface="Arial Unicode MS" charset="0"/>
            </a:endParaRPr>
          </a:p>
        </p:txBody>
      </p:sp>
      <p:graphicFrame>
        <p:nvGraphicFramePr>
          <p:cNvPr id="4" name="Diagram 3"/>
          <p:cNvGraphicFramePr/>
          <p:nvPr/>
        </p:nvGraphicFramePr>
        <p:xfrm>
          <a:off x="914400" y="381000"/>
          <a:ext cx="9372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2400" dirty="0">
                <a:solidFill>
                  <a:schemeClr val="accent2"/>
                </a:solidFill>
              </a:rPr>
              <a:t>What </a:t>
            </a:r>
            <a:r>
              <a:rPr lang="en-US" sz="2400" dirty="0" smtClean="0">
                <a:solidFill>
                  <a:schemeClr val="accent2"/>
                </a:solidFill>
              </a:rPr>
              <a:t>are the Systems That </a:t>
            </a:r>
            <a:r>
              <a:rPr lang="en-US" sz="2400" dirty="0">
                <a:solidFill>
                  <a:schemeClr val="accent2"/>
                </a:solidFill>
              </a:rPr>
              <a:t>Make Up PELICAN?</a:t>
            </a:r>
          </a:p>
        </p:txBody>
      </p:sp>
      <p:sp>
        <p:nvSpPr>
          <p:cNvPr id="7" name="Freeform 6"/>
          <p:cNvSpPr/>
          <p:nvPr/>
        </p:nvSpPr>
        <p:spPr bwMode="auto">
          <a:xfrm>
            <a:off x="2514600" y="1219200"/>
            <a:ext cx="6218238" cy="1066799"/>
          </a:xfrm>
          <a:custGeom>
            <a:avLst/>
            <a:gdLst>
              <a:gd name="connsiteX0" fmla="*/ 104116 w 624681"/>
              <a:gd name="connsiteY0" fmla="*/ 0 h 5273669"/>
              <a:gd name="connsiteX1" fmla="*/ 520565 w 624681"/>
              <a:gd name="connsiteY1" fmla="*/ 0 h 5273669"/>
              <a:gd name="connsiteX2" fmla="*/ 624681 w 624681"/>
              <a:gd name="connsiteY2" fmla="*/ 104116 h 5273669"/>
              <a:gd name="connsiteX3" fmla="*/ 624681 w 624681"/>
              <a:gd name="connsiteY3" fmla="*/ 5273669 h 5273669"/>
              <a:gd name="connsiteX4" fmla="*/ 624681 w 624681"/>
              <a:gd name="connsiteY4" fmla="*/ 5273669 h 5273669"/>
              <a:gd name="connsiteX5" fmla="*/ 0 w 624681"/>
              <a:gd name="connsiteY5" fmla="*/ 5273669 h 5273669"/>
              <a:gd name="connsiteX6" fmla="*/ 0 w 624681"/>
              <a:gd name="connsiteY6" fmla="*/ 5273669 h 5273669"/>
              <a:gd name="connsiteX7" fmla="*/ 0 w 624681"/>
              <a:gd name="connsiteY7" fmla="*/ 104116 h 5273669"/>
              <a:gd name="connsiteX8" fmla="*/ 104116 w 624681"/>
              <a:gd name="connsiteY8" fmla="*/ 0 h 527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81" h="5273669">
                <a:moveTo>
                  <a:pt x="624681" y="878969"/>
                </a:moveTo>
                <a:lnTo>
                  <a:pt x="624681" y="4394700"/>
                </a:lnTo>
                <a:cubicBezTo>
                  <a:pt x="624681" y="4880142"/>
                  <a:pt x="619159" y="5273665"/>
                  <a:pt x="612348" y="5273665"/>
                </a:cubicBezTo>
                <a:lnTo>
                  <a:pt x="0" y="5273665"/>
                </a:lnTo>
                <a:lnTo>
                  <a:pt x="0" y="5273665"/>
                </a:lnTo>
                <a:lnTo>
                  <a:pt x="0" y="4"/>
                </a:lnTo>
                <a:lnTo>
                  <a:pt x="0" y="4"/>
                </a:lnTo>
                <a:lnTo>
                  <a:pt x="612348" y="4"/>
                </a:lnTo>
                <a:cubicBezTo>
                  <a:pt x="619159" y="4"/>
                  <a:pt x="624681" y="393527"/>
                  <a:pt x="624681" y="878969"/>
                </a:cubicBezTo>
                <a:close/>
              </a:path>
            </a:pathLst>
          </a:custGeom>
          <a:solidFill>
            <a:schemeClr val="accent6">
              <a:alpha val="10000"/>
            </a:schemeClr>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41910" tIns="51450" rIns="72404" bIns="51450" spcCol="1270" anchor="ctr"/>
          <a:lstStyle/>
          <a:p>
            <a:pPr marL="171450" lvl="1" algn="just" defTabSz="488950">
              <a:lnSpc>
                <a:spcPct val="90000"/>
              </a:lnSpc>
              <a:spcAft>
                <a:spcPct val="15000"/>
              </a:spcAft>
              <a:defRPr/>
            </a:pPr>
            <a:r>
              <a:rPr lang="en-US" sz="1600" dirty="0" smtClean="0">
                <a:solidFill>
                  <a:schemeClr val="tx1">
                    <a:lumMod val="85000"/>
                    <a:lumOff val="15000"/>
                  </a:schemeClr>
                </a:solidFill>
                <a:latin typeface="Calibri"/>
                <a:cs typeface="Calibri"/>
              </a:rPr>
              <a:t>OCDEL Certification staff use this system to manage the registration </a:t>
            </a:r>
            <a:r>
              <a:rPr lang="en-US" sz="1600" dirty="0">
                <a:solidFill>
                  <a:schemeClr val="tx1">
                    <a:lumMod val="85000"/>
                    <a:lumOff val="15000"/>
                  </a:schemeClr>
                </a:solidFill>
                <a:latin typeface="Calibri"/>
                <a:cs typeface="Calibri"/>
              </a:rPr>
              <a:t>and certification process for regulated child care </a:t>
            </a:r>
            <a:r>
              <a:rPr lang="en-US" sz="1600" dirty="0" smtClean="0">
                <a:solidFill>
                  <a:schemeClr val="tx1">
                    <a:lumMod val="85000"/>
                    <a:lumOff val="15000"/>
                  </a:schemeClr>
                </a:solidFill>
                <a:latin typeface="Calibri"/>
                <a:cs typeface="Calibri"/>
              </a:rPr>
              <a:t>providers – including applications, inspections, certification, complaints, incidents and sanctions. This is the main </a:t>
            </a:r>
            <a:r>
              <a:rPr lang="en-US" sz="1600" dirty="0">
                <a:solidFill>
                  <a:schemeClr val="tx1">
                    <a:lumMod val="85000"/>
                    <a:lumOff val="15000"/>
                  </a:schemeClr>
                </a:solidFill>
                <a:latin typeface="Calibri"/>
                <a:cs typeface="Calibri"/>
              </a:rPr>
              <a:t>entry point for regulated </a:t>
            </a:r>
            <a:r>
              <a:rPr lang="en-US" sz="1600" dirty="0" smtClean="0">
                <a:solidFill>
                  <a:schemeClr val="tx1">
                    <a:lumMod val="85000"/>
                    <a:lumOff val="15000"/>
                  </a:schemeClr>
                </a:solidFill>
                <a:latin typeface="Calibri"/>
                <a:cs typeface="Calibri"/>
              </a:rPr>
              <a:t>child care providers </a:t>
            </a:r>
            <a:r>
              <a:rPr lang="en-US" sz="1600" dirty="0">
                <a:solidFill>
                  <a:schemeClr val="tx1">
                    <a:lumMod val="85000"/>
                    <a:lumOff val="15000"/>
                  </a:schemeClr>
                </a:solidFill>
                <a:latin typeface="Calibri"/>
                <a:cs typeface="Calibri"/>
              </a:rPr>
              <a:t>into PELICAN.</a:t>
            </a:r>
          </a:p>
        </p:txBody>
      </p:sp>
      <p:sp>
        <p:nvSpPr>
          <p:cNvPr id="9" name="Freeform 8"/>
          <p:cNvSpPr/>
          <p:nvPr/>
        </p:nvSpPr>
        <p:spPr bwMode="auto">
          <a:xfrm>
            <a:off x="2501900" y="2576513"/>
            <a:ext cx="6218238" cy="889000"/>
          </a:xfrm>
          <a:custGeom>
            <a:avLst/>
            <a:gdLst>
              <a:gd name="connsiteX0" fmla="*/ 104116 w 624681"/>
              <a:gd name="connsiteY0" fmla="*/ 0 h 5273669"/>
              <a:gd name="connsiteX1" fmla="*/ 520565 w 624681"/>
              <a:gd name="connsiteY1" fmla="*/ 0 h 5273669"/>
              <a:gd name="connsiteX2" fmla="*/ 624681 w 624681"/>
              <a:gd name="connsiteY2" fmla="*/ 104116 h 5273669"/>
              <a:gd name="connsiteX3" fmla="*/ 624681 w 624681"/>
              <a:gd name="connsiteY3" fmla="*/ 5273669 h 5273669"/>
              <a:gd name="connsiteX4" fmla="*/ 624681 w 624681"/>
              <a:gd name="connsiteY4" fmla="*/ 5273669 h 5273669"/>
              <a:gd name="connsiteX5" fmla="*/ 0 w 624681"/>
              <a:gd name="connsiteY5" fmla="*/ 5273669 h 5273669"/>
              <a:gd name="connsiteX6" fmla="*/ 0 w 624681"/>
              <a:gd name="connsiteY6" fmla="*/ 5273669 h 5273669"/>
              <a:gd name="connsiteX7" fmla="*/ 0 w 624681"/>
              <a:gd name="connsiteY7" fmla="*/ 104116 h 5273669"/>
              <a:gd name="connsiteX8" fmla="*/ 104116 w 624681"/>
              <a:gd name="connsiteY8" fmla="*/ 0 h 527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81" h="5273669">
                <a:moveTo>
                  <a:pt x="624681" y="878969"/>
                </a:moveTo>
                <a:lnTo>
                  <a:pt x="624681" y="4394700"/>
                </a:lnTo>
                <a:cubicBezTo>
                  <a:pt x="624681" y="4880142"/>
                  <a:pt x="619159" y="5273665"/>
                  <a:pt x="612348" y="5273665"/>
                </a:cubicBezTo>
                <a:lnTo>
                  <a:pt x="0" y="5273665"/>
                </a:lnTo>
                <a:lnTo>
                  <a:pt x="0" y="5273665"/>
                </a:lnTo>
                <a:lnTo>
                  <a:pt x="0" y="4"/>
                </a:lnTo>
                <a:lnTo>
                  <a:pt x="0" y="4"/>
                </a:lnTo>
                <a:lnTo>
                  <a:pt x="612348" y="4"/>
                </a:lnTo>
                <a:cubicBezTo>
                  <a:pt x="619159" y="4"/>
                  <a:pt x="624681" y="393527"/>
                  <a:pt x="624681" y="878969"/>
                </a:cubicBezTo>
                <a:close/>
              </a:path>
            </a:pathLst>
          </a:custGeom>
          <a:solidFill>
            <a:schemeClr val="accent6">
              <a:alpha val="10000"/>
            </a:schemeClr>
          </a:solidFill>
        </p:spPr>
        <p:style>
          <a:lnRef idx="2">
            <a:schemeClr val="accent5">
              <a:tint val="40000"/>
              <a:alpha val="90000"/>
              <a:hueOff val="1315204"/>
              <a:satOff val="-2698"/>
              <a:lumOff val="-1697"/>
              <a:alphaOff val="0"/>
            </a:schemeClr>
          </a:lnRef>
          <a:fillRef idx="1">
            <a:schemeClr val="accent5">
              <a:tint val="40000"/>
              <a:alpha val="90000"/>
              <a:hueOff val="1315204"/>
              <a:satOff val="-2698"/>
              <a:lumOff val="-1697"/>
              <a:alphaOff val="0"/>
            </a:schemeClr>
          </a:fillRef>
          <a:effectRef idx="0">
            <a:schemeClr val="accent5">
              <a:tint val="40000"/>
              <a:alpha val="90000"/>
              <a:hueOff val="1315204"/>
              <a:satOff val="-2698"/>
              <a:lumOff val="-1697"/>
              <a:alphaOff val="0"/>
            </a:schemeClr>
          </a:effectRef>
          <a:fontRef idx="minor">
            <a:schemeClr val="dk1">
              <a:hueOff val="0"/>
              <a:satOff val="0"/>
              <a:lumOff val="0"/>
              <a:alphaOff val="0"/>
            </a:schemeClr>
          </a:fontRef>
        </p:style>
        <p:txBody>
          <a:bodyPr lIns="41910" tIns="51450" rIns="72404" bIns="51450" spcCol="1270" anchor="ctr"/>
          <a:lstStyle/>
          <a:p>
            <a:pPr marL="171450" algn="just">
              <a:defRPr/>
            </a:pPr>
            <a:r>
              <a:rPr lang="en-US" sz="1600" dirty="0" smtClean="0">
                <a:solidFill>
                  <a:schemeClr val="tx1">
                    <a:lumMod val="85000"/>
                    <a:lumOff val="15000"/>
                  </a:schemeClr>
                </a:solidFill>
                <a:latin typeface="Calibri"/>
                <a:cs typeface="Calibri"/>
              </a:rPr>
              <a:t>Child </a:t>
            </a:r>
            <a:r>
              <a:rPr lang="en-US" sz="1600" dirty="0">
                <a:solidFill>
                  <a:schemeClr val="tx1">
                    <a:lumMod val="85000"/>
                    <a:lumOff val="15000"/>
                  </a:schemeClr>
                </a:solidFill>
                <a:latin typeface="Calibri"/>
                <a:cs typeface="Calibri"/>
              </a:rPr>
              <a:t>Care Information Services (CCIS) </a:t>
            </a:r>
            <a:r>
              <a:rPr lang="en-US" sz="1600" dirty="0" smtClean="0">
                <a:solidFill>
                  <a:schemeClr val="tx1">
                    <a:lumMod val="85000"/>
                    <a:lumOff val="15000"/>
                  </a:schemeClr>
                </a:solidFill>
                <a:latin typeface="Calibri"/>
                <a:cs typeface="Calibri"/>
              </a:rPr>
              <a:t>office staff use this system </a:t>
            </a:r>
            <a:r>
              <a:rPr lang="en-US" sz="1600" dirty="0">
                <a:solidFill>
                  <a:schemeClr val="tx1">
                    <a:lumMod val="85000"/>
                    <a:lumOff val="15000"/>
                  </a:schemeClr>
                </a:solidFill>
                <a:latin typeface="Calibri"/>
                <a:cs typeface="Calibri"/>
              </a:rPr>
              <a:t>to administer the subsidized child care </a:t>
            </a:r>
            <a:r>
              <a:rPr lang="en-US" sz="1600" dirty="0" smtClean="0">
                <a:solidFill>
                  <a:schemeClr val="tx1">
                    <a:lumMod val="85000"/>
                    <a:lumOff val="15000"/>
                  </a:schemeClr>
                </a:solidFill>
                <a:latin typeface="Calibri"/>
                <a:cs typeface="Calibri"/>
              </a:rPr>
              <a:t>program – including </a:t>
            </a:r>
            <a:r>
              <a:rPr lang="en-US" sz="1600" dirty="0">
                <a:solidFill>
                  <a:schemeClr val="tx1">
                    <a:lumMod val="85000"/>
                    <a:lumOff val="15000"/>
                  </a:schemeClr>
                </a:solidFill>
                <a:latin typeface="Calibri"/>
                <a:cs typeface="Calibri"/>
              </a:rPr>
              <a:t>eligibility, enrollments, enrollment schedules and payments.</a:t>
            </a:r>
          </a:p>
        </p:txBody>
      </p:sp>
      <p:sp>
        <p:nvSpPr>
          <p:cNvPr id="10" name="Freeform 9"/>
          <p:cNvSpPr/>
          <p:nvPr/>
        </p:nvSpPr>
        <p:spPr bwMode="auto">
          <a:xfrm>
            <a:off x="479425" y="2463800"/>
            <a:ext cx="2022475" cy="1112838"/>
          </a:xfrm>
          <a:custGeom>
            <a:avLst/>
            <a:gdLst>
              <a:gd name="connsiteX0" fmla="*/ 0 w 2966438"/>
              <a:gd name="connsiteY0" fmla="*/ 130144 h 780851"/>
              <a:gd name="connsiteX1" fmla="*/ 130144 w 2966438"/>
              <a:gd name="connsiteY1" fmla="*/ 0 h 780851"/>
              <a:gd name="connsiteX2" fmla="*/ 2836294 w 2966438"/>
              <a:gd name="connsiteY2" fmla="*/ 0 h 780851"/>
              <a:gd name="connsiteX3" fmla="*/ 2966438 w 2966438"/>
              <a:gd name="connsiteY3" fmla="*/ 130144 h 780851"/>
              <a:gd name="connsiteX4" fmla="*/ 2966438 w 2966438"/>
              <a:gd name="connsiteY4" fmla="*/ 650707 h 780851"/>
              <a:gd name="connsiteX5" fmla="*/ 2836294 w 2966438"/>
              <a:gd name="connsiteY5" fmla="*/ 780851 h 780851"/>
              <a:gd name="connsiteX6" fmla="*/ 130144 w 2966438"/>
              <a:gd name="connsiteY6" fmla="*/ 780851 h 780851"/>
              <a:gd name="connsiteX7" fmla="*/ 0 w 2966438"/>
              <a:gd name="connsiteY7" fmla="*/ 650707 h 780851"/>
              <a:gd name="connsiteX8" fmla="*/ 0 w 2966438"/>
              <a:gd name="connsiteY8" fmla="*/ 130144 h 7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6438" h="780851">
                <a:moveTo>
                  <a:pt x="0" y="130144"/>
                </a:moveTo>
                <a:cubicBezTo>
                  <a:pt x="0" y="58267"/>
                  <a:pt x="58267" y="0"/>
                  <a:pt x="130144" y="0"/>
                </a:cubicBezTo>
                <a:lnTo>
                  <a:pt x="2836294" y="0"/>
                </a:lnTo>
                <a:cubicBezTo>
                  <a:pt x="2908171" y="0"/>
                  <a:pt x="2966438" y="58267"/>
                  <a:pt x="2966438" y="130144"/>
                </a:cubicBezTo>
                <a:lnTo>
                  <a:pt x="2966438" y="650707"/>
                </a:lnTo>
                <a:cubicBezTo>
                  <a:pt x="2966438" y="722584"/>
                  <a:pt x="2908171" y="780851"/>
                  <a:pt x="2836294" y="780851"/>
                </a:cubicBezTo>
                <a:lnTo>
                  <a:pt x="130144" y="780851"/>
                </a:lnTo>
                <a:cubicBezTo>
                  <a:pt x="58267" y="780851"/>
                  <a:pt x="0" y="722584"/>
                  <a:pt x="0" y="650707"/>
                </a:cubicBezTo>
                <a:lnTo>
                  <a:pt x="0" y="130144"/>
                </a:lnTo>
                <a:close/>
              </a:path>
            </a:pathLst>
          </a:custGeom>
          <a:solidFill>
            <a:schemeClr val="accent6">
              <a:alpha val="70000"/>
            </a:schemeClr>
          </a:solidFill>
        </p:spPr>
        <p:style>
          <a:lnRef idx="2">
            <a:schemeClr val="lt1">
              <a:hueOff val="0"/>
              <a:satOff val="0"/>
              <a:lumOff val="0"/>
              <a:alphaOff val="0"/>
            </a:schemeClr>
          </a:lnRef>
          <a:fillRef idx="1">
            <a:schemeClr val="accent5">
              <a:hueOff val="1285709"/>
              <a:satOff val="2937"/>
              <a:lumOff val="-8137"/>
              <a:alphaOff val="0"/>
            </a:schemeClr>
          </a:fillRef>
          <a:effectRef idx="0">
            <a:schemeClr val="accent5">
              <a:hueOff val="1285709"/>
              <a:satOff val="2937"/>
              <a:lumOff val="-8137"/>
              <a:alphaOff val="0"/>
            </a:schemeClr>
          </a:effectRef>
          <a:fontRef idx="minor">
            <a:schemeClr val="lt1"/>
          </a:fontRef>
        </p:style>
        <p:txBody>
          <a:bodyPr lIns="114318" tIns="76218" rIns="114318" bIns="76218" spcCol="1270" anchor="ctr"/>
          <a:lstStyle/>
          <a:p>
            <a:pPr algn="ctr" defTabSz="889000">
              <a:lnSpc>
                <a:spcPct val="90000"/>
              </a:lnSpc>
              <a:spcAft>
                <a:spcPct val="35000"/>
              </a:spcAft>
              <a:defRPr/>
            </a:pPr>
            <a:r>
              <a:rPr lang="en-US" sz="1600" b="1" dirty="0">
                <a:latin typeface="Calibri"/>
                <a:cs typeface="Calibri"/>
              </a:rPr>
              <a:t>Child Care </a:t>
            </a:r>
            <a:r>
              <a:rPr lang="en-US" sz="1600" b="1" dirty="0" smtClean="0">
                <a:latin typeface="Calibri"/>
                <a:cs typeface="Calibri"/>
              </a:rPr>
              <a:t>Works</a:t>
            </a:r>
          </a:p>
        </p:txBody>
      </p:sp>
      <p:sp>
        <p:nvSpPr>
          <p:cNvPr id="11" name="Freeform 10"/>
          <p:cNvSpPr/>
          <p:nvPr/>
        </p:nvSpPr>
        <p:spPr bwMode="auto">
          <a:xfrm>
            <a:off x="2501900" y="3741738"/>
            <a:ext cx="6218238" cy="889000"/>
          </a:xfrm>
          <a:custGeom>
            <a:avLst/>
            <a:gdLst>
              <a:gd name="connsiteX0" fmla="*/ 104116 w 624681"/>
              <a:gd name="connsiteY0" fmla="*/ 0 h 5273669"/>
              <a:gd name="connsiteX1" fmla="*/ 520565 w 624681"/>
              <a:gd name="connsiteY1" fmla="*/ 0 h 5273669"/>
              <a:gd name="connsiteX2" fmla="*/ 624681 w 624681"/>
              <a:gd name="connsiteY2" fmla="*/ 104116 h 5273669"/>
              <a:gd name="connsiteX3" fmla="*/ 624681 w 624681"/>
              <a:gd name="connsiteY3" fmla="*/ 5273669 h 5273669"/>
              <a:gd name="connsiteX4" fmla="*/ 624681 w 624681"/>
              <a:gd name="connsiteY4" fmla="*/ 5273669 h 5273669"/>
              <a:gd name="connsiteX5" fmla="*/ 0 w 624681"/>
              <a:gd name="connsiteY5" fmla="*/ 5273669 h 5273669"/>
              <a:gd name="connsiteX6" fmla="*/ 0 w 624681"/>
              <a:gd name="connsiteY6" fmla="*/ 5273669 h 5273669"/>
              <a:gd name="connsiteX7" fmla="*/ 0 w 624681"/>
              <a:gd name="connsiteY7" fmla="*/ 104116 h 5273669"/>
              <a:gd name="connsiteX8" fmla="*/ 104116 w 624681"/>
              <a:gd name="connsiteY8" fmla="*/ 0 h 527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81" h="5273669">
                <a:moveTo>
                  <a:pt x="624681" y="878969"/>
                </a:moveTo>
                <a:lnTo>
                  <a:pt x="624681" y="4394700"/>
                </a:lnTo>
                <a:cubicBezTo>
                  <a:pt x="624681" y="4880142"/>
                  <a:pt x="619159" y="5273665"/>
                  <a:pt x="612348" y="5273665"/>
                </a:cubicBezTo>
                <a:lnTo>
                  <a:pt x="0" y="5273665"/>
                </a:lnTo>
                <a:lnTo>
                  <a:pt x="0" y="5273665"/>
                </a:lnTo>
                <a:lnTo>
                  <a:pt x="0" y="4"/>
                </a:lnTo>
                <a:lnTo>
                  <a:pt x="0" y="4"/>
                </a:lnTo>
                <a:lnTo>
                  <a:pt x="612348" y="4"/>
                </a:lnTo>
                <a:cubicBezTo>
                  <a:pt x="619159" y="4"/>
                  <a:pt x="624681" y="393527"/>
                  <a:pt x="624681" y="878969"/>
                </a:cubicBezTo>
                <a:close/>
              </a:path>
            </a:pathLst>
          </a:custGeom>
          <a:solidFill>
            <a:schemeClr val="accent6">
              <a:alpha val="10000"/>
            </a:schemeClr>
          </a:solidFill>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41910" tIns="51449" rIns="72404" bIns="51450" spcCol="1270" anchor="ctr"/>
          <a:lstStyle/>
          <a:p>
            <a:pPr marL="171450" lvl="1" algn="just" defTabSz="488950">
              <a:lnSpc>
                <a:spcPct val="90000"/>
              </a:lnSpc>
              <a:spcAft>
                <a:spcPct val="15000"/>
              </a:spcAft>
              <a:defRPr/>
            </a:pPr>
            <a:r>
              <a:rPr lang="en-US" sz="1600" dirty="0" smtClean="0">
                <a:solidFill>
                  <a:schemeClr val="tx1">
                    <a:lumMod val="85000"/>
                    <a:lumOff val="15000"/>
                  </a:schemeClr>
                </a:solidFill>
                <a:latin typeface="Calibri"/>
                <a:cs typeface="Calibri"/>
              </a:rPr>
              <a:t>Regional Key staff and Technical Assistance consultants use this system to administer the Keystone STARS program – including provider management, STARS management, grants management, fiscal allocation and technical assistance management.</a:t>
            </a:r>
            <a:endParaRPr lang="en-US" sz="1600" dirty="0">
              <a:solidFill>
                <a:schemeClr val="tx1">
                  <a:lumMod val="85000"/>
                  <a:lumOff val="15000"/>
                </a:schemeClr>
              </a:solidFill>
              <a:latin typeface="Calibri"/>
              <a:cs typeface="Calibri"/>
            </a:endParaRPr>
          </a:p>
        </p:txBody>
      </p:sp>
      <p:sp>
        <p:nvSpPr>
          <p:cNvPr id="12" name="Freeform 11"/>
          <p:cNvSpPr/>
          <p:nvPr/>
        </p:nvSpPr>
        <p:spPr bwMode="auto">
          <a:xfrm>
            <a:off x="479425" y="3630613"/>
            <a:ext cx="2022475" cy="1112837"/>
          </a:xfrm>
          <a:custGeom>
            <a:avLst/>
            <a:gdLst>
              <a:gd name="connsiteX0" fmla="*/ 0 w 2966438"/>
              <a:gd name="connsiteY0" fmla="*/ 130144 h 780851"/>
              <a:gd name="connsiteX1" fmla="*/ 130144 w 2966438"/>
              <a:gd name="connsiteY1" fmla="*/ 0 h 780851"/>
              <a:gd name="connsiteX2" fmla="*/ 2836294 w 2966438"/>
              <a:gd name="connsiteY2" fmla="*/ 0 h 780851"/>
              <a:gd name="connsiteX3" fmla="*/ 2966438 w 2966438"/>
              <a:gd name="connsiteY3" fmla="*/ 130144 h 780851"/>
              <a:gd name="connsiteX4" fmla="*/ 2966438 w 2966438"/>
              <a:gd name="connsiteY4" fmla="*/ 650707 h 780851"/>
              <a:gd name="connsiteX5" fmla="*/ 2836294 w 2966438"/>
              <a:gd name="connsiteY5" fmla="*/ 780851 h 780851"/>
              <a:gd name="connsiteX6" fmla="*/ 130144 w 2966438"/>
              <a:gd name="connsiteY6" fmla="*/ 780851 h 780851"/>
              <a:gd name="connsiteX7" fmla="*/ 0 w 2966438"/>
              <a:gd name="connsiteY7" fmla="*/ 650707 h 780851"/>
              <a:gd name="connsiteX8" fmla="*/ 0 w 2966438"/>
              <a:gd name="connsiteY8" fmla="*/ 130144 h 7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6438" h="780851">
                <a:moveTo>
                  <a:pt x="0" y="130144"/>
                </a:moveTo>
                <a:cubicBezTo>
                  <a:pt x="0" y="58267"/>
                  <a:pt x="58267" y="0"/>
                  <a:pt x="130144" y="0"/>
                </a:cubicBezTo>
                <a:lnTo>
                  <a:pt x="2836294" y="0"/>
                </a:lnTo>
                <a:cubicBezTo>
                  <a:pt x="2908171" y="0"/>
                  <a:pt x="2966438" y="58267"/>
                  <a:pt x="2966438" y="130144"/>
                </a:cubicBezTo>
                <a:lnTo>
                  <a:pt x="2966438" y="650707"/>
                </a:lnTo>
                <a:cubicBezTo>
                  <a:pt x="2966438" y="722584"/>
                  <a:pt x="2908171" y="780851"/>
                  <a:pt x="2836294" y="780851"/>
                </a:cubicBezTo>
                <a:lnTo>
                  <a:pt x="130144" y="780851"/>
                </a:lnTo>
                <a:cubicBezTo>
                  <a:pt x="58267" y="780851"/>
                  <a:pt x="0" y="722584"/>
                  <a:pt x="0" y="650707"/>
                </a:cubicBezTo>
                <a:lnTo>
                  <a:pt x="0" y="130144"/>
                </a:lnTo>
                <a:close/>
              </a:path>
            </a:pathLst>
          </a:custGeom>
          <a:solidFill>
            <a:schemeClr val="accent6">
              <a:alpha val="70000"/>
            </a:schemeClr>
          </a:solidFill>
        </p:spPr>
        <p:style>
          <a:lnRef idx="2">
            <a:schemeClr val="lt1">
              <a:hueOff val="0"/>
              <a:satOff val="0"/>
              <a:lumOff val="0"/>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114318" tIns="76218" rIns="114318" bIns="76218" spcCol="1270" anchor="ctr"/>
          <a:lstStyle/>
          <a:p>
            <a:pPr algn="ctr" defTabSz="889000">
              <a:lnSpc>
                <a:spcPct val="90000"/>
              </a:lnSpc>
              <a:spcAft>
                <a:spcPct val="35000"/>
              </a:spcAft>
              <a:defRPr/>
            </a:pPr>
            <a:r>
              <a:rPr lang="en-US" sz="1600" b="1" dirty="0">
                <a:latin typeface="Calibri"/>
                <a:cs typeface="Calibri"/>
              </a:rPr>
              <a:t>Keys to </a:t>
            </a:r>
            <a:r>
              <a:rPr lang="en-US" sz="1600" b="1" dirty="0" smtClean="0">
                <a:latin typeface="Calibri"/>
                <a:cs typeface="Calibri"/>
              </a:rPr>
              <a:t>Quality</a:t>
            </a:r>
          </a:p>
        </p:txBody>
      </p:sp>
      <p:sp>
        <p:nvSpPr>
          <p:cNvPr id="13" name="Freeform 12"/>
          <p:cNvSpPr/>
          <p:nvPr/>
        </p:nvSpPr>
        <p:spPr bwMode="auto">
          <a:xfrm>
            <a:off x="2501900" y="4986338"/>
            <a:ext cx="6218238" cy="1185862"/>
          </a:xfrm>
          <a:custGeom>
            <a:avLst/>
            <a:gdLst>
              <a:gd name="connsiteX0" fmla="*/ 104116 w 624681"/>
              <a:gd name="connsiteY0" fmla="*/ 0 h 5273669"/>
              <a:gd name="connsiteX1" fmla="*/ 520565 w 624681"/>
              <a:gd name="connsiteY1" fmla="*/ 0 h 5273669"/>
              <a:gd name="connsiteX2" fmla="*/ 624681 w 624681"/>
              <a:gd name="connsiteY2" fmla="*/ 104116 h 5273669"/>
              <a:gd name="connsiteX3" fmla="*/ 624681 w 624681"/>
              <a:gd name="connsiteY3" fmla="*/ 5273669 h 5273669"/>
              <a:gd name="connsiteX4" fmla="*/ 624681 w 624681"/>
              <a:gd name="connsiteY4" fmla="*/ 5273669 h 5273669"/>
              <a:gd name="connsiteX5" fmla="*/ 0 w 624681"/>
              <a:gd name="connsiteY5" fmla="*/ 5273669 h 5273669"/>
              <a:gd name="connsiteX6" fmla="*/ 0 w 624681"/>
              <a:gd name="connsiteY6" fmla="*/ 5273669 h 5273669"/>
              <a:gd name="connsiteX7" fmla="*/ 0 w 624681"/>
              <a:gd name="connsiteY7" fmla="*/ 104116 h 5273669"/>
              <a:gd name="connsiteX8" fmla="*/ 104116 w 624681"/>
              <a:gd name="connsiteY8" fmla="*/ 0 h 527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81" h="5273669">
                <a:moveTo>
                  <a:pt x="624681" y="878969"/>
                </a:moveTo>
                <a:lnTo>
                  <a:pt x="624681" y="4394700"/>
                </a:lnTo>
                <a:cubicBezTo>
                  <a:pt x="624681" y="4880142"/>
                  <a:pt x="619159" y="5273665"/>
                  <a:pt x="612348" y="5273665"/>
                </a:cubicBezTo>
                <a:lnTo>
                  <a:pt x="0" y="5273665"/>
                </a:lnTo>
                <a:lnTo>
                  <a:pt x="0" y="5273665"/>
                </a:lnTo>
                <a:lnTo>
                  <a:pt x="0" y="4"/>
                </a:lnTo>
                <a:lnTo>
                  <a:pt x="0" y="4"/>
                </a:lnTo>
                <a:lnTo>
                  <a:pt x="612348" y="4"/>
                </a:lnTo>
                <a:cubicBezTo>
                  <a:pt x="619159" y="4"/>
                  <a:pt x="624681" y="393527"/>
                  <a:pt x="624681" y="878969"/>
                </a:cubicBezTo>
                <a:close/>
              </a:path>
            </a:pathLst>
          </a:custGeom>
          <a:solidFill>
            <a:schemeClr val="accent6">
              <a:alpha val="10000"/>
            </a:schemeClr>
          </a:solidFill>
        </p:spPr>
        <p:style>
          <a:lnRef idx="2">
            <a:schemeClr val="accent5">
              <a:tint val="40000"/>
              <a:alpha val="90000"/>
              <a:hueOff val="3945612"/>
              <a:satOff val="-8094"/>
              <a:lumOff val="-5092"/>
              <a:alphaOff val="0"/>
            </a:schemeClr>
          </a:lnRef>
          <a:fillRef idx="1">
            <a:schemeClr val="accent5">
              <a:tint val="40000"/>
              <a:alpha val="90000"/>
              <a:hueOff val="3945612"/>
              <a:satOff val="-8094"/>
              <a:lumOff val="-5092"/>
              <a:alphaOff val="0"/>
            </a:schemeClr>
          </a:fillRef>
          <a:effectRef idx="0">
            <a:schemeClr val="accent5">
              <a:tint val="40000"/>
              <a:alpha val="90000"/>
              <a:hueOff val="3945612"/>
              <a:satOff val="-8094"/>
              <a:lumOff val="-5092"/>
              <a:alphaOff val="0"/>
            </a:schemeClr>
          </a:effectRef>
          <a:fontRef idx="minor">
            <a:schemeClr val="dk1">
              <a:hueOff val="0"/>
              <a:satOff val="0"/>
              <a:lumOff val="0"/>
              <a:alphaOff val="0"/>
            </a:schemeClr>
          </a:fontRef>
        </p:style>
        <p:txBody>
          <a:bodyPr lIns="41910" tIns="51449" rIns="72404" bIns="51450" spcCol="1270" anchor="ctr"/>
          <a:lstStyle/>
          <a:p>
            <a:pPr marL="171450" lvl="1" algn="just" defTabSz="488950">
              <a:lnSpc>
                <a:spcPct val="90000"/>
              </a:lnSpc>
              <a:spcAft>
                <a:spcPct val="15000"/>
              </a:spcAft>
              <a:defRPr/>
            </a:pPr>
            <a:r>
              <a:rPr lang="en-US" sz="1600" dirty="0" smtClean="0">
                <a:solidFill>
                  <a:schemeClr val="tx1">
                    <a:lumMod val="85000"/>
                    <a:lumOff val="15000"/>
                  </a:schemeClr>
                </a:solidFill>
                <a:latin typeface="Calibri"/>
                <a:cs typeface="Calibri"/>
              </a:rPr>
              <a:t>OCDEL, PA Key Staff, Preschool Specialists, and agencies participating in Pa Pre-K Counts and Head Start State Supplemental Assistance Program use this system to manage program applications, financial and budget information, classroom and staff information, child and family information, and quality-related functions. </a:t>
            </a:r>
            <a:endParaRPr lang="en-US" sz="1600" dirty="0">
              <a:solidFill>
                <a:schemeClr val="tx1">
                  <a:lumMod val="85000"/>
                  <a:lumOff val="15000"/>
                </a:schemeClr>
              </a:solidFill>
              <a:latin typeface="Calibri"/>
              <a:cs typeface="Calibri"/>
            </a:endParaRPr>
          </a:p>
        </p:txBody>
      </p:sp>
      <p:sp>
        <p:nvSpPr>
          <p:cNvPr id="14" name="Freeform 13"/>
          <p:cNvSpPr/>
          <p:nvPr/>
        </p:nvSpPr>
        <p:spPr bwMode="auto">
          <a:xfrm>
            <a:off x="479425" y="4799013"/>
            <a:ext cx="2022475" cy="1525587"/>
          </a:xfrm>
          <a:custGeom>
            <a:avLst/>
            <a:gdLst>
              <a:gd name="connsiteX0" fmla="*/ 0 w 2966438"/>
              <a:gd name="connsiteY0" fmla="*/ 130144 h 780851"/>
              <a:gd name="connsiteX1" fmla="*/ 130144 w 2966438"/>
              <a:gd name="connsiteY1" fmla="*/ 0 h 780851"/>
              <a:gd name="connsiteX2" fmla="*/ 2836294 w 2966438"/>
              <a:gd name="connsiteY2" fmla="*/ 0 h 780851"/>
              <a:gd name="connsiteX3" fmla="*/ 2966438 w 2966438"/>
              <a:gd name="connsiteY3" fmla="*/ 130144 h 780851"/>
              <a:gd name="connsiteX4" fmla="*/ 2966438 w 2966438"/>
              <a:gd name="connsiteY4" fmla="*/ 650707 h 780851"/>
              <a:gd name="connsiteX5" fmla="*/ 2836294 w 2966438"/>
              <a:gd name="connsiteY5" fmla="*/ 780851 h 780851"/>
              <a:gd name="connsiteX6" fmla="*/ 130144 w 2966438"/>
              <a:gd name="connsiteY6" fmla="*/ 780851 h 780851"/>
              <a:gd name="connsiteX7" fmla="*/ 0 w 2966438"/>
              <a:gd name="connsiteY7" fmla="*/ 650707 h 780851"/>
              <a:gd name="connsiteX8" fmla="*/ 0 w 2966438"/>
              <a:gd name="connsiteY8" fmla="*/ 130144 h 7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6438" h="780851">
                <a:moveTo>
                  <a:pt x="0" y="130144"/>
                </a:moveTo>
                <a:cubicBezTo>
                  <a:pt x="0" y="58267"/>
                  <a:pt x="58267" y="0"/>
                  <a:pt x="130144" y="0"/>
                </a:cubicBezTo>
                <a:lnTo>
                  <a:pt x="2836294" y="0"/>
                </a:lnTo>
                <a:cubicBezTo>
                  <a:pt x="2908171" y="0"/>
                  <a:pt x="2966438" y="58267"/>
                  <a:pt x="2966438" y="130144"/>
                </a:cubicBezTo>
                <a:lnTo>
                  <a:pt x="2966438" y="650707"/>
                </a:lnTo>
                <a:cubicBezTo>
                  <a:pt x="2966438" y="722584"/>
                  <a:pt x="2908171" y="780851"/>
                  <a:pt x="2836294" y="780851"/>
                </a:cubicBezTo>
                <a:lnTo>
                  <a:pt x="130144" y="780851"/>
                </a:lnTo>
                <a:cubicBezTo>
                  <a:pt x="58267" y="780851"/>
                  <a:pt x="0" y="722584"/>
                  <a:pt x="0" y="650707"/>
                </a:cubicBezTo>
                <a:lnTo>
                  <a:pt x="0" y="130144"/>
                </a:lnTo>
                <a:close/>
              </a:path>
            </a:pathLst>
          </a:custGeom>
          <a:solidFill>
            <a:schemeClr val="accent6">
              <a:alpha val="70000"/>
            </a:schemeClr>
          </a:solidFill>
        </p:spPr>
        <p:style>
          <a:lnRef idx="2">
            <a:schemeClr val="lt1">
              <a:hueOff val="0"/>
              <a:satOff val="0"/>
              <a:lumOff val="0"/>
              <a:alphaOff val="0"/>
            </a:schemeClr>
          </a:lnRef>
          <a:fillRef idx="1">
            <a:schemeClr val="accent5">
              <a:hueOff val="3857127"/>
              <a:satOff val="8811"/>
              <a:lumOff val="-24412"/>
              <a:alphaOff val="0"/>
            </a:schemeClr>
          </a:fillRef>
          <a:effectRef idx="0">
            <a:schemeClr val="accent5">
              <a:hueOff val="3857127"/>
              <a:satOff val="8811"/>
              <a:lumOff val="-24412"/>
              <a:alphaOff val="0"/>
            </a:schemeClr>
          </a:effectRef>
          <a:fontRef idx="minor">
            <a:schemeClr val="lt1"/>
          </a:fontRef>
        </p:style>
        <p:txBody>
          <a:bodyPr lIns="114318" tIns="76218" rIns="114318" bIns="76218" spcCol="1270" anchor="ctr"/>
          <a:lstStyle/>
          <a:p>
            <a:pPr algn="ctr" defTabSz="889000">
              <a:lnSpc>
                <a:spcPct val="90000"/>
              </a:lnSpc>
              <a:spcAft>
                <a:spcPct val="35000"/>
              </a:spcAft>
              <a:defRPr/>
            </a:pPr>
            <a:r>
              <a:rPr lang="en-US" sz="1600" b="1" dirty="0">
                <a:latin typeface="Calibri"/>
                <a:cs typeface="Calibri"/>
              </a:rPr>
              <a:t>PA Pre-K Counts    </a:t>
            </a:r>
            <a:r>
              <a:rPr lang="en-US" sz="1600" b="1" dirty="0" smtClean="0">
                <a:latin typeface="Calibri"/>
                <a:cs typeface="Calibri"/>
              </a:rPr>
              <a:t> </a:t>
            </a:r>
            <a:endParaRPr lang="en-US" sz="1600" b="1" dirty="0">
              <a:latin typeface="Calibri"/>
              <a:cs typeface="Calibri"/>
            </a:endParaRPr>
          </a:p>
        </p:txBody>
      </p:sp>
      <p:sp>
        <p:nvSpPr>
          <p:cNvPr id="15" name="Freeform 14"/>
          <p:cNvSpPr/>
          <p:nvPr/>
        </p:nvSpPr>
        <p:spPr bwMode="auto">
          <a:xfrm>
            <a:off x="457200" y="1143000"/>
            <a:ext cx="2022475" cy="1265238"/>
          </a:xfrm>
          <a:custGeom>
            <a:avLst/>
            <a:gdLst>
              <a:gd name="connsiteX0" fmla="*/ 0 w 2966438"/>
              <a:gd name="connsiteY0" fmla="*/ 130144 h 780851"/>
              <a:gd name="connsiteX1" fmla="*/ 130144 w 2966438"/>
              <a:gd name="connsiteY1" fmla="*/ 0 h 780851"/>
              <a:gd name="connsiteX2" fmla="*/ 2836294 w 2966438"/>
              <a:gd name="connsiteY2" fmla="*/ 0 h 780851"/>
              <a:gd name="connsiteX3" fmla="*/ 2966438 w 2966438"/>
              <a:gd name="connsiteY3" fmla="*/ 130144 h 780851"/>
              <a:gd name="connsiteX4" fmla="*/ 2966438 w 2966438"/>
              <a:gd name="connsiteY4" fmla="*/ 650707 h 780851"/>
              <a:gd name="connsiteX5" fmla="*/ 2836294 w 2966438"/>
              <a:gd name="connsiteY5" fmla="*/ 780851 h 780851"/>
              <a:gd name="connsiteX6" fmla="*/ 130144 w 2966438"/>
              <a:gd name="connsiteY6" fmla="*/ 780851 h 780851"/>
              <a:gd name="connsiteX7" fmla="*/ 0 w 2966438"/>
              <a:gd name="connsiteY7" fmla="*/ 650707 h 780851"/>
              <a:gd name="connsiteX8" fmla="*/ 0 w 2966438"/>
              <a:gd name="connsiteY8" fmla="*/ 130144 h 7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6438" h="780851">
                <a:moveTo>
                  <a:pt x="0" y="130144"/>
                </a:moveTo>
                <a:cubicBezTo>
                  <a:pt x="0" y="58267"/>
                  <a:pt x="58267" y="0"/>
                  <a:pt x="130144" y="0"/>
                </a:cubicBezTo>
                <a:lnTo>
                  <a:pt x="2836294" y="0"/>
                </a:lnTo>
                <a:cubicBezTo>
                  <a:pt x="2908171" y="0"/>
                  <a:pt x="2966438" y="58267"/>
                  <a:pt x="2966438" y="130144"/>
                </a:cubicBezTo>
                <a:lnTo>
                  <a:pt x="2966438" y="650707"/>
                </a:lnTo>
                <a:cubicBezTo>
                  <a:pt x="2966438" y="722584"/>
                  <a:pt x="2908171" y="780851"/>
                  <a:pt x="2836294" y="780851"/>
                </a:cubicBezTo>
                <a:lnTo>
                  <a:pt x="130144" y="780851"/>
                </a:lnTo>
                <a:cubicBezTo>
                  <a:pt x="58267" y="780851"/>
                  <a:pt x="0" y="722584"/>
                  <a:pt x="0" y="650707"/>
                </a:cubicBezTo>
                <a:lnTo>
                  <a:pt x="0" y="130144"/>
                </a:lnTo>
                <a:close/>
              </a:path>
            </a:pathLst>
          </a:custGeom>
          <a:solidFill>
            <a:schemeClr val="accent6">
              <a:alpha val="70000"/>
            </a:schemeClr>
          </a:solidFill>
        </p:spPr>
        <p:style>
          <a:lnRef idx="2">
            <a:schemeClr val="lt1">
              <a:hueOff val="0"/>
              <a:satOff val="0"/>
              <a:lumOff val="0"/>
              <a:alphaOff val="0"/>
            </a:schemeClr>
          </a:lnRef>
          <a:fillRef idx="1">
            <a:schemeClr val="accent5">
              <a:hueOff val="1285709"/>
              <a:satOff val="2937"/>
              <a:lumOff val="-8137"/>
              <a:alphaOff val="0"/>
            </a:schemeClr>
          </a:fillRef>
          <a:effectRef idx="0">
            <a:schemeClr val="accent5">
              <a:hueOff val="1285709"/>
              <a:satOff val="2937"/>
              <a:lumOff val="-8137"/>
              <a:alphaOff val="0"/>
            </a:schemeClr>
          </a:effectRef>
          <a:fontRef idx="minor">
            <a:schemeClr val="lt1"/>
          </a:fontRef>
        </p:style>
        <p:txBody>
          <a:bodyPr lIns="114318" tIns="76218" rIns="114318" bIns="76218" spcCol="1270" anchor="ctr"/>
          <a:lstStyle/>
          <a:p>
            <a:pPr algn="ctr" defTabSz="889000">
              <a:lnSpc>
                <a:spcPct val="90000"/>
              </a:lnSpc>
              <a:spcAft>
                <a:spcPct val="35000"/>
              </a:spcAft>
              <a:defRPr/>
            </a:pPr>
            <a:r>
              <a:rPr lang="en-US" sz="1600" b="1" dirty="0" smtClean="0">
                <a:latin typeface="Calibri"/>
                <a:cs typeface="Calibri"/>
              </a:rPr>
              <a:t>Certification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2400" dirty="0">
                <a:solidFill>
                  <a:schemeClr val="accent2"/>
                </a:solidFill>
              </a:rPr>
              <a:t>What </a:t>
            </a:r>
            <a:r>
              <a:rPr lang="en-US" sz="2400" dirty="0" smtClean="0">
                <a:solidFill>
                  <a:schemeClr val="accent2"/>
                </a:solidFill>
              </a:rPr>
              <a:t>are the Systems that Make </a:t>
            </a:r>
            <a:r>
              <a:rPr lang="en-US" sz="2400" dirty="0">
                <a:solidFill>
                  <a:schemeClr val="accent2"/>
                </a:solidFill>
              </a:rPr>
              <a:t>Up PELICAN?</a:t>
            </a:r>
          </a:p>
        </p:txBody>
      </p:sp>
      <p:grpSp>
        <p:nvGrpSpPr>
          <p:cNvPr id="11267" name="Group 14"/>
          <p:cNvGrpSpPr>
            <a:grpSpLocks/>
          </p:cNvGrpSpPr>
          <p:nvPr/>
        </p:nvGrpSpPr>
        <p:grpSpPr bwMode="auto">
          <a:xfrm>
            <a:off x="479425" y="1447800"/>
            <a:ext cx="8240713" cy="1325563"/>
            <a:chOff x="479638" y="5564311"/>
            <a:chExt cx="8240107" cy="780851"/>
          </a:xfrm>
        </p:grpSpPr>
        <p:sp>
          <p:nvSpPr>
            <p:cNvPr id="17" name="Freeform 16"/>
            <p:cNvSpPr/>
            <p:nvPr/>
          </p:nvSpPr>
          <p:spPr>
            <a:xfrm>
              <a:off x="2501964" y="5642864"/>
              <a:ext cx="6217781" cy="623746"/>
            </a:xfrm>
            <a:custGeom>
              <a:avLst/>
              <a:gdLst>
                <a:gd name="connsiteX0" fmla="*/ 104116 w 624681"/>
                <a:gd name="connsiteY0" fmla="*/ 0 h 5273669"/>
                <a:gd name="connsiteX1" fmla="*/ 520565 w 624681"/>
                <a:gd name="connsiteY1" fmla="*/ 0 h 5273669"/>
                <a:gd name="connsiteX2" fmla="*/ 624681 w 624681"/>
                <a:gd name="connsiteY2" fmla="*/ 104116 h 5273669"/>
                <a:gd name="connsiteX3" fmla="*/ 624681 w 624681"/>
                <a:gd name="connsiteY3" fmla="*/ 5273669 h 5273669"/>
                <a:gd name="connsiteX4" fmla="*/ 624681 w 624681"/>
                <a:gd name="connsiteY4" fmla="*/ 5273669 h 5273669"/>
                <a:gd name="connsiteX5" fmla="*/ 0 w 624681"/>
                <a:gd name="connsiteY5" fmla="*/ 5273669 h 5273669"/>
                <a:gd name="connsiteX6" fmla="*/ 0 w 624681"/>
                <a:gd name="connsiteY6" fmla="*/ 5273669 h 5273669"/>
                <a:gd name="connsiteX7" fmla="*/ 0 w 624681"/>
                <a:gd name="connsiteY7" fmla="*/ 104116 h 5273669"/>
                <a:gd name="connsiteX8" fmla="*/ 104116 w 624681"/>
                <a:gd name="connsiteY8" fmla="*/ 0 h 527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81" h="5273669">
                  <a:moveTo>
                    <a:pt x="624681" y="878969"/>
                  </a:moveTo>
                  <a:lnTo>
                    <a:pt x="624681" y="4394700"/>
                  </a:lnTo>
                  <a:cubicBezTo>
                    <a:pt x="624681" y="4880142"/>
                    <a:pt x="619159" y="5273665"/>
                    <a:pt x="612348" y="5273665"/>
                  </a:cubicBezTo>
                  <a:lnTo>
                    <a:pt x="0" y="5273665"/>
                  </a:lnTo>
                  <a:lnTo>
                    <a:pt x="0" y="5273665"/>
                  </a:lnTo>
                  <a:lnTo>
                    <a:pt x="0" y="4"/>
                  </a:lnTo>
                  <a:lnTo>
                    <a:pt x="0" y="4"/>
                  </a:lnTo>
                  <a:lnTo>
                    <a:pt x="612348" y="4"/>
                  </a:lnTo>
                  <a:cubicBezTo>
                    <a:pt x="619159" y="4"/>
                    <a:pt x="624681" y="393527"/>
                    <a:pt x="624681" y="878969"/>
                  </a:cubicBezTo>
                  <a:close/>
                </a:path>
              </a:pathLst>
            </a:custGeom>
            <a:solidFill>
              <a:schemeClr val="accent6">
                <a:alpha val="10000"/>
              </a:schemeClr>
            </a:solidFill>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41910" tIns="51449" rIns="72404" bIns="51450" anchor="ctr">
              <a:prstTxWarp prst="textNoShape">
                <a:avLst/>
              </a:prstTxWarp>
            </a:bodyPr>
            <a:lstStyle/>
            <a:p>
              <a:pPr marL="171450" lvl="1" defTabSz="488950">
                <a:lnSpc>
                  <a:spcPct val="90000"/>
                </a:lnSpc>
                <a:spcAft>
                  <a:spcPct val="15000"/>
                </a:spcAft>
              </a:pPr>
              <a:r>
                <a:rPr lang="en-US" sz="1600" dirty="0" smtClean="0">
                  <a:solidFill>
                    <a:schemeClr val="tx1">
                      <a:lumMod val="85000"/>
                      <a:lumOff val="15000"/>
                    </a:schemeClr>
                  </a:solidFill>
                  <a:latin typeface="Calibri"/>
                  <a:ea typeface="Verdana" charset="0"/>
                  <a:cs typeface="Calibri"/>
                </a:rPr>
                <a:t>OCDEL uses this system for gathering information on early learning programs in Pennsylvania and for studying the development of children in those programs.  The Early Learning Network combines structural information about the programs, including the quality and experience of staff, with information on the development of children over time.  </a:t>
              </a:r>
              <a:endParaRPr lang="en-US" sz="1600" dirty="0">
                <a:solidFill>
                  <a:schemeClr val="tx1">
                    <a:lumMod val="85000"/>
                    <a:lumOff val="15000"/>
                  </a:schemeClr>
                </a:solidFill>
                <a:latin typeface="Calibri"/>
                <a:ea typeface="Arial" charset="0"/>
                <a:cs typeface="Calibri"/>
              </a:endParaRPr>
            </a:p>
          </p:txBody>
        </p:sp>
        <p:sp>
          <p:nvSpPr>
            <p:cNvPr id="18" name="Freeform 17"/>
            <p:cNvSpPr/>
            <p:nvPr/>
          </p:nvSpPr>
          <p:spPr>
            <a:xfrm>
              <a:off x="479638" y="5564311"/>
              <a:ext cx="2022326" cy="780851"/>
            </a:xfrm>
            <a:custGeom>
              <a:avLst/>
              <a:gdLst>
                <a:gd name="connsiteX0" fmla="*/ 0 w 2966438"/>
                <a:gd name="connsiteY0" fmla="*/ 130144 h 780851"/>
                <a:gd name="connsiteX1" fmla="*/ 130144 w 2966438"/>
                <a:gd name="connsiteY1" fmla="*/ 0 h 780851"/>
                <a:gd name="connsiteX2" fmla="*/ 2836294 w 2966438"/>
                <a:gd name="connsiteY2" fmla="*/ 0 h 780851"/>
                <a:gd name="connsiteX3" fmla="*/ 2966438 w 2966438"/>
                <a:gd name="connsiteY3" fmla="*/ 130144 h 780851"/>
                <a:gd name="connsiteX4" fmla="*/ 2966438 w 2966438"/>
                <a:gd name="connsiteY4" fmla="*/ 650707 h 780851"/>
                <a:gd name="connsiteX5" fmla="*/ 2836294 w 2966438"/>
                <a:gd name="connsiteY5" fmla="*/ 780851 h 780851"/>
                <a:gd name="connsiteX6" fmla="*/ 130144 w 2966438"/>
                <a:gd name="connsiteY6" fmla="*/ 780851 h 780851"/>
                <a:gd name="connsiteX7" fmla="*/ 0 w 2966438"/>
                <a:gd name="connsiteY7" fmla="*/ 650707 h 780851"/>
                <a:gd name="connsiteX8" fmla="*/ 0 w 2966438"/>
                <a:gd name="connsiteY8" fmla="*/ 130144 h 7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6438" h="780851">
                  <a:moveTo>
                    <a:pt x="0" y="130144"/>
                  </a:moveTo>
                  <a:cubicBezTo>
                    <a:pt x="0" y="58267"/>
                    <a:pt x="58267" y="0"/>
                    <a:pt x="130144" y="0"/>
                  </a:cubicBezTo>
                  <a:lnTo>
                    <a:pt x="2836294" y="0"/>
                  </a:lnTo>
                  <a:cubicBezTo>
                    <a:pt x="2908171" y="0"/>
                    <a:pt x="2966438" y="58267"/>
                    <a:pt x="2966438" y="130144"/>
                  </a:cubicBezTo>
                  <a:lnTo>
                    <a:pt x="2966438" y="650707"/>
                  </a:lnTo>
                  <a:cubicBezTo>
                    <a:pt x="2966438" y="722584"/>
                    <a:pt x="2908171" y="780851"/>
                    <a:pt x="2836294" y="780851"/>
                  </a:cubicBezTo>
                  <a:lnTo>
                    <a:pt x="130144" y="780851"/>
                  </a:lnTo>
                  <a:cubicBezTo>
                    <a:pt x="58267" y="780851"/>
                    <a:pt x="0" y="722584"/>
                    <a:pt x="0" y="650707"/>
                  </a:cubicBezTo>
                  <a:lnTo>
                    <a:pt x="0" y="130144"/>
                  </a:lnTo>
                  <a:close/>
                </a:path>
              </a:pathLst>
            </a:custGeom>
            <a:solidFill>
              <a:schemeClr val="accent6">
                <a:alpha val="70000"/>
              </a:schemeClr>
            </a:solidFill>
          </p:spPr>
          <p:style>
            <a:lnRef idx="2">
              <a:schemeClr val="lt1">
                <a:hueOff val="0"/>
                <a:satOff val="0"/>
                <a:lumOff val="0"/>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114318" tIns="76218" rIns="114318" bIns="76218" spcCol="1270" anchor="ctr"/>
            <a:lstStyle/>
            <a:p>
              <a:pPr algn="ctr" defTabSz="889000">
                <a:lnSpc>
                  <a:spcPct val="90000"/>
                </a:lnSpc>
                <a:spcAft>
                  <a:spcPct val="35000"/>
                </a:spcAft>
                <a:defRPr/>
              </a:pPr>
              <a:r>
                <a:rPr lang="en-US" sz="1600" b="1" dirty="0">
                  <a:latin typeface="Calibri"/>
                  <a:cs typeface="Calibri"/>
                </a:rPr>
                <a:t>Early Learning </a:t>
              </a:r>
              <a:r>
                <a:rPr lang="en-US" sz="1600" b="1" dirty="0" smtClean="0">
                  <a:latin typeface="Calibri"/>
                  <a:cs typeface="Calibri"/>
                </a:rPr>
                <a:t>Network</a:t>
              </a:r>
              <a:endParaRPr lang="en-US" sz="1600" b="1" dirty="0">
                <a:latin typeface="Calibri"/>
                <a:cs typeface="Calibri"/>
              </a:endParaRPr>
            </a:p>
          </p:txBody>
        </p:sp>
      </p:grpSp>
      <p:sp>
        <p:nvSpPr>
          <p:cNvPr id="19" name="Freeform 18"/>
          <p:cNvSpPr/>
          <p:nvPr/>
        </p:nvSpPr>
        <p:spPr bwMode="auto">
          <a:xfrm>
            <a:off x="2495550" y="3024188"/>
            <a:ext cx="6218238" cy="1498600"/>
          </a:xfrm>
          <a:custGeom>
            <a:avLst/>
            <a:gdLst>
              <a:gd name="connsiteX0" fmla="*/ 104116 w 624681"/>
              <a:gd name="connsiteY0" fmla="*/ 0 h 5273669"/>
              <a:gd name="connsiteX1" fmla="*/ 520565 w 624681"/>
              <a:gd name="connsiteY1" fmla="*/ 0 h 5273669"/>
              <a:gd name="connsiteX2" fmla="*/ 624681 w 624681"/>
              <a:gd name="connsiteY2" fmla="*/ 104116 h 5273669"/>
              <a:gd name="connsiteX3" fmla="*/ 624681 w 624681"/>
              <a:gd name="connsiteY3" fmla="*/ 5273669 h 5273669"/>
              <a:gd name="connsiteX4" fmla="*/ 624681 w 624681"/>
              <a:gd name="connsiteY4" fmla="*/ 5273669 h 5273669"/>
              <a:gd name="connsiteX5" fmla="*/ 0 w 624681"/>
              <a:gd name="connsiteY5" fmla="*/ 5273669 h 5273669"/>
              <a:gd name="connsiteX6" fmla="*/ 0 w 624681"/>
              <a:gd name="connsiteY6" fmla="*/ 5273669 h 5273669"/>
              <a:gd name="connsiteX7" fmla="*/ 0 w 624681"/>
              <a:gd name="connsiteY7" fmla="*/ 104116 h 5273669"/>
              <a:gd name="connsiteX8" fmla="*/ 104116 w 624681"/>
              <a:gd name="connsiteY8" fmla="*/ 0 h 527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81" h="5273669">
                <a:moveTo>
                  <a:pt x="624681" y="878969"/>
                </a:moveTo>
                <a:lnTo>
                  <a:pt x="624681" y="4394700"/>
                </a:lnTo>
                <a:cubicBezTo>
                  <a:pt x="624681" y="4880142"/>
                  <a:pt x="619159" y="5273665"/>
                  <a:pt x="612348" y="5273665"/>
                </a:cubicBezTo>
                <a:lnTo>
                  <a:pt x="0" y="5273665"/>
                </a:lnTo>
                <a:lnTo>
                  <a:pt x="0" y="5273665"/>
                </a:lnTo>
                <a:lnTo>
                  <a:pt x="0" y="4"/>
                </a:lnTo>
                <a:lnTo>
                  <a:pt x="0" y="4"/>
                </a:lnTo>
                <a:lnTo>
                  <a:pt x="612348" y="4"/>
                </a:lnTo>
                <a:cubicBezTo>
                  <a:pt x="619159" y="4"/>
                  <a:pt x="624681" y="393527"/>
                  <a:pt x="624681" y="878969"/>
                </a:cubicBezTo>
                <a:close/>
              </a:path>
            </a:pathLst>
          </a:custGeom>
          <a:solidFill>
            <a:schemeClr val="accent6">
              <a:alpha val="10000"/>
            </a:schemeClr>
          </a:solidFill>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41910" tIns="51449" rIns="72404" bIns="51450" anchor="ctr">
            <a:prstTxWarp prst="textNoShape">
              <a:avLst/>
            </a:prstTxWarp>
          </a:bodyPr>
          <a:lstStyle/>
          <a:p>
            <a:pPr marL="171450"/>
            <a:r>
              <a:rPr lang="en-US" sz="1600" dirty="0" smtClean="0">
                <a:solidFill>
                  <a:schemeClr val="tx1">
                    <a:lumMod val="85000"/>
                    <a:lumOff val="15000"/>
                  </a:schemeClr>
                </a:solidFill>
                <a:latin typeface="Calibri"/>
                <a:ea typeface="Verdana" charset="0"/>
                <a:cs typeface="Calibri"/>
              </a:rPr>
              <a:t>OCDEL uses this system to support the administration of the Early Intervention program for  infants/toddlers </a:t>
            </a:r>
            <a:r>
              <a:rPr lang="en-US" sz="1600" dirty="0">
                <a:solidFill>
                  <a:schemeClr val="tx1">
                    <a:lumMod val="85000"/>
                    <a:lumOff val="15000"/>
                  </a:schemeClr>
                </a:solidFill>
                <a:latin typeface="Calibri"/>
                <a:ea typeface="Verdana" charset="0"/>
                <a:cs typeface="Calibri"/>
              </a:rPr>
              <a:t>or preschool children who </a:t>
            </a:r>
            <a:r>
              <a:rPr lang="en-US" sz="1600" dirty="0" smtClean="0">
                <a:solidFill>
                  <a:schemeClr val="tx1">
                    <a:lumMod val="85000"/>
                    <a:lumOff val="15000"/>
                  </a:schemeClr>
                </a:solidFill>
                <a:latin typeface="Calibri"/>
                <a:ea typeface="Verdana" charset="0"/>
                <a:cs typeface="Calibri"/>
              </a:rPr>
              <a:t>receive Early </a:t>
            </a:r>
            <a:r>
              <a:rPr lang="en-US" sz="1600" dirty="0">
                <a:solidFill>
                  <a:schemeClr val="tx1">
                    <a:lumMod val="85000"/>
                    <a:lumOff val="15000"/>
                  </a:schemeClr>
                </a:solidFill>
                <a:latin typeface="Calibri"/>
                <a:ea typeface="Verdana" charset="0"/>
                <a:cs typeface="Calibri"/>
              </a:rPr>
              <a:t>I</a:t>
            </a:r>
            <a:r>
              <a:rPr lang="en-US" sz="1600" dirty="0" smtClean="0">
                <a:solidFill>
                  <a:schemeClr val="tx1">
                    <a:lumMod val="85000"/>
                    <a:lumOff val="15000"/>
                  </a:schemeClr>
                </a:solidFill>
                <a:latin typeface="Calibri"/>
                <a:ea typeface="Verdana" charset="0"/>
                <a:cs typeface="Calibri"/>
              </a:rPr>
              <a:t>ntervention </a:t>
            </a:r>
            <a:r>
              <a:rPr lang="en-US" sz="1600" dirty="0">
                <a:solidFill>
                  <a:schemeClr val="tx1">
                    <a:lumMod val="85000"/>
                    <a:lumOff val="15000"/>
                  </a:schemeClr>
                </a:solidFill>
                <a:latin typeface="Calibri"/>
                <a:ea typeface="Verdana" charset="0"/>
                <a:cs typeface="Calibri"/>
              </a:rPr>
              <a:t>services due to a developmental delay or disability. </a:t>
            </a:r>
            <a:r>
              <a:rPr lang="en-US" sz="1600" dirty="0" smtClean="0">
                <a:solidFill>
                  <a:schemeClr val="tx1">
                    <a:lumMod val="85000"/>
                    <a:lumOff val="15000"/>
                  </a:schemeClr>
                </a:solidFill>
                <a:latin typeface="Calibri"/>
                <a:ea typeface="Verdana" charset="0"/>
                <a:cs typeface="Calibri"/>
              </a:rPr>
              <a:t> Supports functions related to child evaluation, individual </a:t>
            </a:r>
            <a:r>
              <a:rPr lang="en-US" sz="1600" dirty="0">
                <a:solidFill>
                  <a:schemeClr val="tx1">
                    <a:lumMod val="85000"/>
                    <a:lumOff val="15000"/>
                  </a:schemeClr>
                </a:solidFill>
                <a:latin typeface="Calibri"/>
                <a:ea typeface="Verdana" charset="0"/>
                <a:cs typeface="Calibri"/>
              </a:rPr>
              <a:t>education plans (IEPs) or individual family support plans (IFSPs</a:t>
            </a:r>
            <a:r>
              <a:rPr lang="en-US" sz="1600" dirty="0" smtClean="0">
                <a:solidFill>
                  <a:schemeClr val="tx1">
                    <a:lumMod val="85000"/>
                    <a:lumOff val="15000"/>
                  </a:schemeClr>
                </a:solidFill>
                <a:latin typeface="Calibri"/>
                <a:ea typeface="Verdana" charset="0"/>
                <a:cs typeface="Calibri"/>
              </a:rPr>
              <a:t>); service coordination; </a:t>
            </a:r>
            <a:r>
              <a:rPr lang="en-US" sz="1600" dirty="0">
                <a:solidFill>
                  <a:schemeClr val="tx1">
                    <a:lumMod val="85000"/>
                    <a:lumOff val="15000"/>
                  </a:schemeClr>
                </a:solidFill>
                <a:latin typeface="Calibri"/>
                <a:ea typeface="Verdana" charset="0"/>
                <a:cs typeface="Calibri"/>
              </a:rPr>
              <a:t>and payments/claims </a:t>
            </a:r>
            <a:r>
              <a:rPr lang="en-US" sz="1600" dirty="0" smtClean="0">
                <a:solidFill>
                  <a:schemeClr val="tx1">
                    <a:lumMod val="85000"/>
                    <a:lumOff val="15000"/>
                  </a:schemeClr>
                </a:solidFill>
                <a:latin typeface="Calibri"/>
                <a:ea typeface="Verdana" charset="0"/>
                <a:cs typeface="Calibri"/>
              </a:rPr>
              <a:t>processing </a:t>
            </a:r>
            <a:r>
              <a:rPr lang="en-US" sz="1600" dirty="0">
                <a:solidFill>
                  <a:schemeClr val="tx1">
                    <a:lumMod val="85000"/>
                    <a:lumOff val="15000"/>
                  </a:schemeClr>
                </a:solidFill>
                <a:latin typeface="Calibri"/>
                <a:ea typeface="Verdana" charset="0"/>
                <a:cs typeface="Calibri"/>
              </a:rPr>
              <a:t>(infants &amp; toddlers only).</a:t>
            </a:r>
          </a:p>
        </p:txBody>
      </p:sp>
      <p:sp>
        <p:nvSpPr>
          <p:cNvPr id="20" name="Freeform 19"/>
          <p:cNvSpPr/>
          <p:nvPr/>
        </p:nvSpPr>
        <p:spPr bwMode="auto">
          <a:xfrm>
            <a:off x="474663" y="2894013"/>
            <a:ext cx="2020887" cy="1866900"/>
          </a:xfrm>
          <a:custGeom>
            <a:avLst/>
            <a:gdLst>
              <a:gd name="connsiteX0" fmla="*/ 0 w 2966438"/>
              <a:gd name="connsiteY0" fmla="*/ 130144 h 780851"/>
              <a:gd name="connsiteX1" fmla="*/ 130144 w 2966438"/>
              <a:gd name="connsiteY1" fmla="*/ 0 h 780851"/>
              <a:gd name="connsiteX2" fmla="*/ 2836294 w 2966438"/>
              <a:gd name="connsiteY2" fmla="*/ 0 h 780851"/>
              <a:gd name="connsiteX3" fmla="*/ 2966438 w 2966438"/>
              <a:gd name="connsiteY3" fmla="*/ 130144 h 780851"/>
              <a:gd name="connsiteX4" fmla="*/ 2966438 w 2966438"/>
              <a:gd name="connsiteY4" fmla="*/ 650707 h 780851"/>
              <a:gd name="connsiteX5" fmla="*/ 2836294 w 2966438"/>
              <a:gd name="connsiteY5" fmla="*/ 780851 h 780851"/>
              <a:gd name="connsiteX6" fmla="*/ 130144 w 2966438"/>
              <a:gd name="connsiteY6" fmla="*/ 780851 h 780851"/>
              <a:gd name="connsiteX7" fmla="*/ 0 w 2966438"/>
              <a:gd name="connsiteY7" fmla="*/ 650707 h 780851"/>
              <a:gd name="connsiteX8" fmla="*/ 0 w 2966438"/>
              <a:gd name="connsiteY8" fmla="*/ 130144 h 7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6438" h="780851">
                <a:moveTo>
                  <a:pt x="0" y="130144"/>
                </a:moveTo>
                <a:cubicBezTo>
                  <a:pt x="0" y="58267"/>
                  <a:pt x="58267" y="0"/>
                  <a:pt x="130144" y="0"/>
                </a:cubicBezTo>
                <a:lnTo>
                  <a:pt x="2836294" y="0"/>
                </a:lnTo>
                <a:cubicBezTo>
                  <a:pt x="2908171" y="0"/>
                  <a:pt x="2966438" y="58267"/>
                  <a:pt x="2966438" y="130144"/>
                </a:cubicBezTo>
                <a:lnTo>
                  <a:pt x="2966438" y="650707"/>
                </a:lnTo>
                <a:cubicBezTo>
                  <a:pt x="2966438" y="722584"/>
                  <a:pt x="2908171" y="780851"/>
                  <a:pt x="2836294" y="780851"/>
                </a:cubicBezTo>
                <a:lnTo>
                  <a:pt x="130144" y="780851"/>
                </a:lnTo>
                <a:cubicBezTo>
                  <a:pt x="58267" y="780851"/>
                  <a:pt x="0" y="722584"/>
                  <a:pt x="0" y="650707"/>
                </a:cubicBezTo>
                <a:lnTo>
                  <a:pt x="0" y="130144"/>
                </a:lnTo>
                <a:close/>
              </a:path>
            </a:pathLst>
          </a:custGeom>
          <a:solidFill>
            <a:schemeClr val="accent6">
              <a:alpha val="70000"/>
            </a:schemeClr>
          </a:solidFill>
        </p:spPr>
        <p:style>
          <a:lnRef idx="2">
            <a:schemeClr val="lt1">
              <a:hueOff val="0"/>
              <a:satOff val="0"/>
              <a:lumOff val="0"/>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114318" tIns="76218" rIns="114318" bIns="76218" spcCol="1270" anchor="ctr"/>
          <a:lstStyle/>
          <a:p>
            <a:pPr algn="ctr" defTabSz="889000">
              <a:lnSpc>
                <a:spcPct val="90000"/>
              </a:lnSpc>
              <a:spcAft>
                <a:spcPct val="35000"/>
              </a:spcAft>
              <a:defRPr/>
            </a:pPr>
            <a:r>
              <a:rPr lang="en-US" sz="1600" b="1" dirty="0">
                <a:latin typeface="Calibri"/>
                <a:cs typeface="Calibri"/>
              </a:rPr>
              <a:t>Early </a:t>
            </a:r>
            <a:r>
              <a:rPr lang="en-US" sz="1600" b="1" dirty="0" smtClean="0">
                <a:latin typeface="Calibri"/>
                <a:cs typeface="Calibri"/>
              </a:rPr>
              <a:t>Intervention</a:t>
            </a:r>
          </a:p>
        </p:txBody>
      </p:sp>
      <p:sp>
        <p:nvSpPr>
          <p:cNvPr id="21" name="Freeform 20"/>
          <p:cNvSpPr/>
          <p:nvPr/>
        </p:nvSpPr>
        <p:spPr bwMode="auto">
          <a:xfrm>
            <a:off x="2486025" y="4979988"/>
            <a:ext cx="6218238" cy="1058862"/>
          </a:xfrm>
          <a:custGeom>
            <a:avLst/>
            <a:gdLst>
              <a:gd name="connsiteX0" fmla="*/ 104116 w 624681"/>
              <a:gd name="connsiteY0" fmla="*/ 0 h 5273669"/>
              <a:gd name="connsiteX1" fmla="*/ 520565 w 624681"/>
              <a:gd name="connsiteY1" fmla="*/ 0 h 5273669"/>
              <a:gd name="connsiteX2" fmla="*/ 624681 w 624681"/>
              <a:gd name="connsiteY2" fmla="*/ 104116 h 5273669"/>
              <a:gd name="connsiteX3" fmla="*/ 624681 w 624681"/>
              <a:gd name="connsiteY3" fmla="*/ 5273669 h 5273669"/>
              <a:gd name="connsiteX4" fmla="*/ 624681 w 624681"/>
              <a:gd name="connsiteY4" fmla="*/ 5273669 h 5273669"/>
              <a:gd name="connsiteX5" fmla="*/ 0 w 624681"/>
              <a:gd name="connsiteY5" fmla="*/ 5273669 h 5273669"/>
              <a:gd name="connsiteX6" fmla="*/ 0 w 624681"/>
              <a:gd name="connsiteY6" fmla="*/ 5273669 h 5273669"/>
              <a:gd name="connsiteX7" fmla="*/ 0 w 624681"/>
              <a:gd name="connsiteY7" fmla="*/ 104116 h 5273669"/>
              <a:gd name="connsiteX8" fmla="*/ 104116 w 624681"/>
              <a:gd name="connsiteY8" fmla="*/ 0 h 527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81" h="5273669">
                <a:moveTo>
                  <a:pt x="624681" y="878969"/>
                </a:moveTo>
                <a:lnTo>
                  <a:pt x="624681" y="4394700"/>
                </a:lnTo>
                <a:cubicBezTo>
                  <a:pt x="624681" y="4880142"/>
                  <a:pt x="619159" y="5273665"/>
                  <a:pt x="612348" y="5273665"/>
                </a:cubicBezTo>
                <a:lnTo>
                  <a:pt x="0" y="5273665"/>
                </a:lnTo>
                <a:lnTo>
                  <a:pt x="0" y="5273665"/>
                </a:lnTo>
                <a:lnTo>
                  <a:pt x="0" y="4"/>
                </a:lnTo>
                <a:lnTo>
                  <a:pt x="0" y="4"/>
                </a:lnTo>
                <a:lnTo>
                  <a:pt x="612348" y="4"/>
                </a:lnTo>
                <a:cubicBezTo>
                  <a:pt x="619159" y="4"/>
                  <a:pt x="624681" y="393527"/>
                  <a:pt x="624681" y="878969"/>
                </a:cubicBezTo>
                <a:close/>
              </a:path>
            </a:pathLst>
          </a:custGeom>
          <a:solidFill>
            <a:schemeClr val="accent6">
              <a:alpha val="10000"/>
            </a:schemeClr>
          </a:solidFill>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41910" tIns="51449" rIns="72404" bIns="51450" spcCol="1270" anchor="ctr"/>
          <a:lstStyle/>
          <a:p>
            <a:pPr marL="171450" lvl="1" defTabSz="488950">
              <a:lnSpc>
                <a:spcPct val="90000"/>
              </a:lnSpc>
              <a:spcAft>
                <a:spcPct val="15000"/>
              </a:spcAft>
              <a:defRPr/>
            </a:pPr>
            <a:r>
              <a:rPr lang="en-US" sz="1600" dirty="0" smtClean="0">
                <a:solidFill>
                  <a:schemeClr val="tx1">
                    <a:lumMod val="85000"/>
                    <a:lumOff val="15000"/>
                  </a:schemeClr>
                </a:solidFill>
                <a:latin typeface="Calibri"/>
                <a:cs typeface="Calibri"/>
              </a:rPr>
              <a:t>OCDEL uses this system to collect basic demographic data on early learning providers that are not regulated by OCDEL. </a:t>
            </a:r>
            <a:r>
              <a:rPr lang="en-US" sz="1600" dirty="0">
                <a:solidFill>
                  <a:schemeClr val="tx1">
                    <a:lumMod val="85000"/>
                    <a:lumOff val="15000"/>
                  </a:schemeClr>
                </a:solidFill>
                <a:latin typeface="Calibri"/>
                <a:cs typeface="Calibri"/>
              </a:rPr>
              <a:t>Examples include Head </a:t>
            </a:r>
            <a:r>
              <a:rPr lang="en-US" sz="1600" dirty="0" smtClean="0">
                <a:solidFill>
                  <a:schemeClr val="tx1">
                    <a:lumMod val="85000"/>
                    <a:lumOff val="15000"/>
                  </a:schemeClr>
                </a:solidFill>
                <a:latin typeface="Calibri"/>
                <a:cs typeface="Calibri"/>
              </a:rPr>
              <a:t>Start and school-based pre-kindergarten programs.</a:t>
            </a:r>
            <a:endParaRPr lang="en-US" sz="1600" dirty="0">
              <a:solidFill>
                <a:schemeClr val="tx1">
                  <a:lumMod val="85000"/>
                  <a:lumOff val="15000"/>
                </a:schemeClr>
              </a:solidFill>
              <a:latin typeface="Calibri"/>
              <a:cs typeface="Calibri"/>
            </a:endParaRPr>
          </a:p>
        </p:txBody>
      </p:sp>
      <p:sp>
        <p:nvSpPr>
          <p:cNvPr id="22" name="Freeform 21"/>
          <p:cNvSpPr/>
          <p:nvPr/>
        </p:nvSpPr>
        <p:spPr bwMode="auto">
          <a:xfrm>
            <a:off x="463550" y="4846638"/>
            <a:ext cx="2022475" cy="1325562"/>
          </a:xfrm>
          <a:custGeom>
            <a:avLst/>
            <a:gdLst>
              <a:gd name="connsiteX0" fmla="*/ 0 w 2966438"/>
              <a:gd name="connsiteY0" fmla="*/ 130144 h 780851"/>
              <a:gd name="connsiteX1" fmla="*/ 130144 w 2966438"/>
              <a:gd name="connsiteY1" fmla="*/ 0 h 780851"/>
              <a:gd name="connsiteX2" fmla="*/ 2836294 w 2966438"/>
              <a:gd name="connsiteY2" fmla="*/ 0 h 780851"/>
              <a:gd name="connsiteX3" fmla="*/ 2966438 w 2966438"/>
              <a:gd name="connsiteY3" fmla="*/ 130144 h 780851"/>
              <a:gd name="connsiteX4" fmla="*/ 2966438 w 2966438"/>
              <a:gd name="connsiteY4" fmla="*/ 650707 h 780851"/>
              <a:gd name="connsiteX5" fmla="*/ 2836294 w 2966438"/>
              <a:gd name="connsiteY5" fmla="*/ 780851 h 780851"/>
              <a:gd name="connsiteX6" fmla="*/ 130144 w 2966438"/>
              <a:gd name="connsiteY6" fmla="*/ 780851 h 780851"/>
              <a:gd name="connsiteX7" fmla="*/ 0 w 2966438"/>
              <a:gd name="connsiteY7" fmla="*/ 650707 h 780851"/>
              <a:gd name="connsiteX8" fmla="*/ 0 w 2966438"/>
              <a:gd name="connsiteY8" fmla="*/ 130144 h 7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6438" h="780851">
                <a:moveTo>
                  <a:pt x="0" y="130144"/>
                </a:moveTo>
                <a:cubicBezTo>
                  <a:pt x="0" y="58267"/>
                  <a:pt x="58267" y="0"/>
                  <a:pt x="130144" y="0"/>
                </a:cubicBezTo>
                <a:lnTo>
                  <a:pt x="2836294" y="0"/>
                </a:lnTo>
                <a:cubicBezTo>
                  <a:pt x="2908171" y="0"/>
                  <a:pt x="2966438" y="58267"/>
                  <a:pt x="2966438" y="130144"/>
                </a:cubicBezTo>
                <a:lnTo>
                  <a:pt x="2966438" y="650707"/>
                </a:lnTo>
                <a:cubicBezTo>
                  <a:pt x="2966438" y="722584"/>
                  <a:pt x="2908171" y="780851"/>
                  <a:pt x="2836294" y="780851"/>
                </a:cubicBezTo>
                <a:lnTo>
                  <a:pt x="130144" y="780851"/>
                </a:lnTo>
                <a:cubicBezTo>
                  <a:pt x="58267" y="780851"/>
                  <a:pt x="0" y="722584"/>
                  <a:pt x="0" y="650707"/>
                </a:cubicBezTo>
                <a:lnTo>
                  <a:pt x="0" y="130144"/>
                </a:lnTo>
                <a:close/>
              </a:path>
            </a:pathLst>
          </a:custGeom>
          <a:solidFill>
            <a:schemeClr val="accent6">
              <a:alpha val="70000"/>
            </a:schemeClr>
          </a:solidFill>
        </p:spPr>
        <p:style>
          <a:lnRef idx="2">
            <a:schemeClr val="lt1">
              <a:hueOff val="0"/>
              <a:satOff val="0"/>
              <a:lumOff val="0"/>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114318" tIns="76218" rIns="114318" bIns="76218" spcCol="1270" anchor="ctr"/>
          <a:lstStyle/>
          <a:p>
            <a:pPr algn="ctr" defTabSz="889000">
              <a:lnSpc>
                <a:spcPct val="90000"/>
              </a:lnSpc>
              <a:spcAft>
                <a:spcPct val="35000"/>
              </a:spcAft>
              <a:defRPr/>
            </a:pPr>
            <a:r>
              <a:rPr lang="en-US" sz="1600" b="1" dirty="0">
                <a:latin typeface="Calibri"/>
                <a:cs typeface="Calibri"/>
              </a:rPr>
              <a:t>Provider </a:t>
            </a:r>
            <a:r>
              <a:rPr lang="en-US" sz="1600" b="1" dirty="0" smtClean="0">
                <a:latin typeface="Calibri"/>
                <a:cs typeface="Calibri"/>
              </a:rPr>
              <a:t>Management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2400" dirty="0">
                <a:solidFill>
                  <a:schemeClr val="accent2"/>
                </a:solidFill>
              </a:rPr>
              <a:t>How Do </a:t>
            </a:r>
            <a:r>
              <a:rPr lang="en-US" sz="2400" dirty="0" smtClean="0">
                <a:solidFill>
                  <a:schemeClr val="accent2"/>
                </a:solidFill>
              </a:rPr>
              <a:t>the </a:t>
            </a:r>
            <a:r>
              <a:rPr lang="en-US" sz="2400" dirty="0">
                <a:solidFill>
                  <a:schemeClr val="accent2"/>
                </a:solidFill>
              </a:rPr>
              <a:t>Systems Work Together?</a:t>
            </a:r>
          </a:p>
        </p:txBody>
      </p:sp>
      <p:pic>
        <p:nvPicPr>
          <p:cNvPr id="12291" name="Picture 2"/>
          <p:cNvPicPr>
            <a:picLocks noChangeAspect="1" noChangeArrowheads="1"/>
          </p:cNvPicPr>
          <p:nvPr/>
        </p:nvPicPr>
        <p:blipFill>
          <a:blip r:embed="rId3" cstate="print"/>
          <a:srcRect l="8905" t="18552" r="6056" b="16837"/>
          <a:stretch>
            <a:fillRect/>
          </a:stretch>
        </p:blipFill>
        <p:spPr bwMode="auto">
          <a:xfrm>
            <a:off x="0" y="1447801"/>
            <a:ext cx="91440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2400" dirty="0">
                <a:solidFill>
                  <a:schemeClr val="accent2"/>
                </a:solidFill>
              </a:rPr>
              <a:t>How Do </a:t>
            </a:r>
            <a:r>
              <a:rPr lang="en-US" sz="2400" dirty="0" smtClean="0">
                <a:solidFill>
                  <a:schemeClr val="accent2"/>
                </a:solidFill>
              </a:rPr>
              <a:t>the </a:t>
            </a:r>
            <a:r>
              <a:rPr lang="en-US" sz="2400" dirty="0">
                <a:solidFill>
                  <a:schemeClr val="accent2"/>
                </a:solidFill>
              </a:rPr>
              <a:t>Systems Work Together?</a:t>
            </a:r>
            <a:br>
              <a:rPr lang="en-US" sz="2400" dirty="0">
                <a:solidFill>
                  <a:schemeClr val="accent2"/>
                </a:solidFill>
              </a:rPr>
            </a:br>
            <a:r>
              <a:rPr lang="en-US" sz="2400" i="1" u="sng" dirty="0">
                <a:solidFill>
                  <a:srgbClr val="00B050"/>
                </a:solidFill>
              </a:rPr>
              <a:t>Certification (Cert)</a:t>
            </a:r>
          </a:p>
        </p:txBody>
      </p:sp>
      <p:sp>
        <p:nvSpPr>
          <p:cNvPr id="13315" name="Rectangle 7"/>
          <p:cNvSpPr>
            <a:spLocks noChangeArrowheads="1"/>
          </p:cNvSpPr>
          <p:nvPr/>
        </p:nvSpPr>
        <p:spPr bwMode="auto">
          <a:xfrm>
            <a:off x="457200" y="1066800"/>
            <a:ext cx="4152900" cy="5459956"/>
          </a:xfrm>
          <a:prstGeom prst="rect">
            <a:avLst/>
          </a:prstGeom>
          <a:noFill/>
          <a:ln w="9525">
            <a:noFill/>
            <a:miter lim="800000"/>
            <a:headEnd/>
            <a:tailEnd/>
          </a:ln>
        </p:spPr>
        <p:txBody>
          <a:bodyPr>
            <a:prstTxWarp prst="textNoShape">
              <a:avLst/>
            </a:prstTxWarp>
            <a:spAutoFit/>
          </a:bodyPr>
          <a:lstStyle/>
          <a:p>
            <a:pPr marL="285750" lvl="1" indent="-285750">
              <a:spcBef>
                <a:spcPct val="20000"/>
              </a:spcBef>
              <a:buFont typeface="Courier New" pitchFamily="49" charset="0"/>
              <a:buChar char="o"/>
            </a:pPr>
            <a:r>
              <a:rPr lang="en-US" sz="1600" dirty="0" smtClean="0">
                <a:solidFill>
                  <a:schemeClr val="tx1">
                    <a:lumMod val="85000"/>
                    <a:lumOff val="15000"/>
                  </a:schemeClr>
                </a:solidFill>
                <a:latin typeface="Calibri"/>
                <a:cs typeface="Calibri"/>
              </a:rPr>
              <a:t>This system is used  to manage applications, inspections, certifications, complaints, incidents and sanctions. </a:t>
            </a:r>
          </a:p>
          <a:p>
            <a:pPr marL="285750" indent="-285750">
              <a:spcBef>
                <a:spcPts val="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Regulated </a:t>
            </a:r>
            <a:r>
              <a:rPr lang="en-US" sz="1600" dirty="0">
                <a:solidFill>
                  <a:schemeClr val="tx1">
                    <a:lumMod val="85000"/>
                    <a:lumOff val="15000"/>
                  </a:schemeClr>
                </a:solidFill>
                <a:latin typeface="Calibri" pitchFamily="34" charset="0"/>
                <a:cs typeface="Calibri" pitchFamily="34" charset="0"/>
              </a:rPr>
              <a:t>child care providers begin their </a:t>
            </a:r>
            <a:r>
              <a:rPr lang="en-US" sz="1600" dirty="0" smtClean="0">
                <a:solidFill>
                  <a:schemeClr val="tx1">
                    <a:lumMod val="85000"/>
                    <a:lumOff val="15000"/>
                  </a:schemeClr>
                </a:solidFill>
                <a:latin typeface="Calibri" pitchFamily="34" charset="0"/>
                <a:cs typeface="Calibri" pitchFamily="34" charset="0"/>
              </a:rPr>
              <a:t>experience with PELICAN here, including child care centers, group child care homes and family child care homes.  </a:t>
            </a:r>
          </a:p>
          <a:p>
            <a:pPr marL="285750" indent="-285750">
              <a:spcBef>
                <a:spcPts val="0"/>
              </a:spcBef>
              <a:buFont typeface="Courier New" pitchFamily="49" charset="0"/>
              <a:buChar char="o"/>
            </a:pPr>
            <a:endParaRPr lang="en-US" sz="1600" dirty="0">
              <a:solidFill>
                <a:schemeClr val="tx1">
                  <a:lumMod val="85000"/>
                  <a:lumOff val="15000"/>
                </a:schemeClr>
              </a:solidFill>
              <a:latin typeface="Calibri" pitchFamily="34" charset="0"/>
              <a:cs typeface="Calibri" pitchFamily="34" charset="0"/>
            </a:endParaRPr>
          </a:p>
          <a:p>
            <a:pPr marL="285750" indent="-285750">
              <a:spcBef>
                <a:spcPct val="20000"/>
              </a:spcBef>
              <a:buFont typeface="Courier New" pitchFamily="49" charset="0"/>
              <a:buChar char="o"/>
            </a:pPr>
            <a:r>
              <a:rPr lang="en-US" sz="1600" dirty="0">
                <a:solidFill>
                  <a:schemeClr val="tx1">
                    <a:lumMod val="85000"/>
                    <a:lumOff val="15000"/>
                  </a:schemeClr>
                </a:solidFill>
                <a:latin typeface="Calibri" pitchFamily="34" charset="0"/>
                <a:cs typeface="Calibri" pitchFamily="34" charset="0"/>
              </a:rPr>
              <a:t>Once a regulated child care provider is certified in </a:t>
            </a:r>
            <a:r>
              <a:rPr lang="en-US" sz="1600" dirty="0" smtClean="0">
                <a:solidFill>
                  <a:schemeClr val="tx1">
                    <a:lumMod val="85000"/>
                    <a:lumOff val="15000"/>
                  </a:schemeClr>
                </a:solidFill>
                <a:latin typeface="Calibri" pitchFamily="34" charset="0"/>
                <a:cs typeface="Calibri" pitchFamily="34" charset="0"/>
              </a:rPr>
              <a:t>the </a:t>
            </a:r>
            <a:r>
              <a:rPr lang="en-US" sz="1600" i="1" dirty="0" smtClean="0">
                <a:solidFill>
                  <a:schemeClr val="tx1">
                    <a:lumMod val="85000"/>
                    <a:lumOff val="15000"/>
                  </a:schemeClr>
                </a:solidFill>
                <a:latin typeface="Calibri" pitchFamily="34" charset="0"/>
                <a:cs typeface="Calibri" pitchFamily="34" charset="0"/>
              </a:rPr>
              <a:t>Certification</a:t>
            </a:r>
            <a:r>
              <a:rPr lang="en-US" sz="1600" dirty="0" smtClean="0">
                <a:solidFill>
                  <a:schemeClr val="tx1">
                    <a:lumMod val="85000"/>
                    <a:lumOff val="15000"/>
                  </a:schemeClr>
                </a:solidFill>
                <a:latin typeface="Calibri" pitchFamily="34" charset="0"/>
                <a:cs typeface="Calibri" pitchFamily="34" charset="0"/>
              </a:rPr>
              <a:t> system, </a:t>
            </a:r>
            <a:r>
              <a:rPr lang="en-US" sz="1600" dirty="0">
                <a:solidFill>
                  <a:schemeClr val="tx1">
                    <a:lumMod val="85000"/>
                    <a:lumOff val="15000"/>
                  </a:schemeClr>
                </a:solidFill>
                <a:latin typeface="Calibri" pitchFamily="34" charset="0"/>
                <a:cs typeface="Calibri" pitchFamily="34" charset="0"/>
              </a:rPr>
              <a:t>the information is shared </a:t>
            </a:r>
            <a:r>
              <a:rPr lang="en-US" sz="1600" i="1" dirty="0">
                <a:solidFill>
                  <a:schemeClr val="tx1">
                    <a:lumMod val="85000"/>
                    <a:lumOff val="15000"/>
                  </a:schemeClr>
                </a:solidFill>
                <a:latin typeface="Calibri" pitchFamily="34" charset="0"/>
                <a:cs typeface="Calibri" pitchFamily="34" charset="0"/>
              </a:rPr>
              <a:t>with </a:t>
            </a:r>
            <a:r>
              <a:rPr lang="en-US" sz="1600" i="1" dirty="0" smtClean="0">
                <a:solidFill>
                  <a:schemeClr val="tx1">
                    <a:lumMod val="85000"/>
                    <a:lumOff val="15000"/>
                  </a:schemeClr>
                </a:solidFill>
                <a:latin typeface="Calibri" pitchFamily="34" charset="0"/>
                <a:cs typeface="Calibri" pitchFamily="34" charset="0"/>
              </a:rPr>
              <a:t>Child Care Works, Keys to Quality </a:t>
            </a:r>
            <a:r>
              <a:rPr lang="en-US" sz="1600" dirty="0" smtClean="0">
                <a:solidFill>
                  <a:schemeClr val="tx1">
                    <a:lumMod val="85000"/>
                    <a:lumOff val="15000"/>
                  </a:schemeClr>
                </a:solidFill>
                <a:latin typeface="Calibri" pitchFamily="34" charset="0"/>
                <a:cs typeface="Calibri" pitchFamily="34" charset="0"/>
              </a:rPr>
              <a:t>and </a:t>
            </a:r>
            <a:r>
              <a:rPr lang="en-US" sz="1600" i="1" dirty="0" smtClean="0">
                <a:solidFill>
                  <a:schemeClr val="tx1">
                    <a:lumMod val="85000"/>
                    <a:lumOff val="15000"/>
                  </a:schemeClr>
                </a:solidFill>
                <a:latin typeface="Calibri" pitchFamily="34" charset="0"/>
                <a:cs typeface="Calibri" pitchFamily="34" charset="0"/>
              </a:rPr>
              <a:t>Pre-K Counts.</a:t>
            </a:r>
          </a:p>
          <a:p>
            <a:pPr marL="285750" indent="-285750">
              <a:spcBef>
                <a:spcPts val="0"/>
              </a:spcBef>
              <a:buFont typeface="Courier New" pitchFamily="49" charset="0"/>
              <a:buChar char="o"/>
            </a:pPr>
            <a:endParaRPr lang="en-US" sz="1600" i="1" dirty="0" smtClean="0">
              <a:solidFill>
                <a:schemeClr val="tx1">
                  <a:lumMod val="85000"/>
                  <a:lumOff val="15000"/>
                </a:schemeClr>
              </a:solidFill>
              <a:latin typeface="Calibri" pitchFamily="34" charset="0"/>
              <a:cs typeface="Calibri" pitchFamily="34" charset="0"/>
            </a:endParaRP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When a regulated child care provider is closed in </a:t>
            </a:r>
            <a:r>
              <a:rPr lang="en-US" sz="1600" i="1" dirty="0" smtClean="0">
                <a:solidFill>
                  <a:schemeClr val="tx1">
                    <a:lumMod val="85000"/>
                    <a:lumOff val="15000"/>
                  </a:schemeClr>
                </a:solidFill>
                <a:latin typeface="Calibri" pitchFamily="34" charset="0"/>
                <a:cs typeface="Calibri" pitchFamily="34" charset="0"/>
              </a:rPr>
              <a:t>Certification</a:t>
            </a:r>
            <a:r>
              <a:rPr lang="en-US" sz="1600" dirty="0" smtClean="0">
                <a:solidFill>
                  <a:schemeClr val="tx1">
                    <a:lumMod val="85000"/>
                    <a:lumOff val="15000"/>
                  </a:schemeClr>
                </a:solidFill>
                <a:latin typeface="Calibri" pitchFamily="34" charset="0"/>
                <a:cs typeface="Calibri" pitchFamily="34" charset="0"/>
              </a:rPr>
              <a:t>, the information is shared with the other PELICAN systems.</a:t>
            </a:r>
          </a:p>
          <a:p>
            <a:pPr marL="285750" indent="-285750">
              <a:spcBef>
                <a:spcPts val="0"/>
              </a:spcBef>
              <a:buFont typeface="Courier New" pitchFamily="49" charset="0"/>
              <a:buChar char="o"/>
            </a:pPr>
            <a:endParaRPr lang="en-US" sz="1600" dirty="0" smtClean="0">
              <a:solidFill>
                <a:schemeClr val="tx1">
                  <a:lumMod val="85000"/>
                  <a:lumOff val="15000"/>
                </a:schemeClr>
              </a:solidFill>
              <a:latin typeface="Calibri" pitchFamily="34" charset="0"/>
              <a:cs typeface="Calibri" pitchFamily="34" charset="0"/>
            </a:endParaRP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When a regulated child care provider receives a sanction, the information is entered into the </a:t>
            </a:r>
            <a:r>
              <a:rPr lang="en-US" sz="1600" i="1" dirty="0" smtClean="0">
                <a:solidFill>
                  <a:schemeClr val="tx1">
                    <a:lumMod val="85000"/>
                    <a:lumOff val="15000"/>
                  </a:schemeClr>
                </a:solidFill>
                <a:latin typeface="Calibri" pitchFamily="34" charset="0"/>
                <a:cs typeface="Calibri" pitchFamily="34" charset="0"/>
              </a:rPr>
              <a:t>Certification </a:t>
            </a:r>
            <a:r>
              <a:rPr lang="en-US" sz="1600" dirty="0" smtClean="0">
                <a:solidFill>
                  <a:schemeClr val="tx1">
                    <a:lumMod val="85000"/>
                    <a:lumOff val="15000"/>
                  </a:schemeClr>
                </a:solidFill>
                <a:latin typeface="Calibri" pitchFamily="34" charset="0"/>
                <a:cs typeface="Calibri" pitchFamily="34" charset="0"/>
              </a:rPr>
              <a:t>system.</a:t>
            </a:r>
            <a:r>
              <a:rPr lang="en-US" sz="1600" i="1" dirty="0" smtClean="0">
                <a:solidFill>
                  <a:schemeClr val="tx1">
                    <a:lumMod val="85000"/>
                    <a:lumOff val="15000"/>
                  </a:schemeClr>
                </a:solidFill>
                <a:latin typeface="Calibri" pitchFamily="34" charset="0"/>
                <a:cs typeface="Calibri" pitchFamily="34" charset="0"/>
              </a:rPr>
              <a:t> </a:t>
            </a:r>
          </a:p>
        </p:txBody>
      </p:sp>
      <p:sp>
        <p:nvSpPr>
          <p:cNvPr id="13317" name="Rectangle 7"/>
          <p:cNvSpPr>
            <a:spLocks noChangeArrowheads="1"/>
          </p:cNvSpPr>
          <p:nvPr/>
        </p:nvSpPr>
        <p:spPr bwMode="auto">
          <a:xfrm>
            <a:off x="4686300" y="1066800"/>
            <a:ext cx="4152900" cy="1224951"/>
          </a:xfrm>
          <a:prstGeom prst="rect">
            <a:avLst/>
          </a:prstGeom>
          <a:noFill/>
          <a:ln w="9525">
            <a:noFill/>
            <a:miter lim="800000"/>
            <a:headEnd/>
            <a:tailEnd/>
          </a:ln>
        </p:spPr>
        <p:txBody>
          <a:bodyPr>
            <a:prstTxWarp prst="textNoShape">
              <a:avLst/>
            </a:prstTxWarp>
            <a:spAutoFit/>
          </a:bodyPr>
          <a:lstStyle/>
          <a:p>
            <a:pPr marL="285750" indent="-285750">
              <a:spcBef>
                <a:spcPct val="20000"/>
              </a:spcBef>
            </a:pPr>
            <a:r>
              <a:rPr lang="en-US" sz="1600" b="1" dirty="0" smtClean="0">
                <a:solidFill>
                  <a:schemeClr val="tx1">
                    <a:lumMod val="85000"/>
                    <a:lumOff val="15000"/>
                  </a:schemeClr>
                </a:solidFill>
                <a:latin typeface="Calibri" pitchFamily="34" charset="0"/>
                <a:cs typeface="Calibri" pitchFamily="34" charset="0"/>
              </a:rPr>
              <a:t>Primary Users of the System</a:t>
            </a:r>
          </a:p>
          <a:p>
            <a:pPr marL="285750" indent="-285750">
              <a:spcBef>
                <a:spcPct val="20000"/>
              </a:spcBef>
            </a:pPr>
            <a:endParaRPr lang="en-US" sz="1600" b="1" dirty="0" smtClean="0">
              <a:solidFill>
                <a:schemeClr val="tx1">
                  <a:lumMod val="85000"/>
                  <a:lumOff val="15000"/>
                </a:schemeClr>
              </a:solidFill>
              <a:latin typeface="Calibri" pitchFamily="34" charset="0"/>
              <a:cs typeface="Calibri" pitchFamily="34" charset="0"/>
            </a:endParaRP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OCDEL’s Certification Staff</a:t>
            </a:r>
          </a:p>
          <a:p>
            <a:pPr marL="285750" indent="-285750">
              <a:spcBef>
                <a:spcPct val="20000"/>
              </a:spcBef>
              <a:buFont typeface="Courier New" pitchFamily="49" charset="0"/>
              <a:buChar char="o"/>
            </a:pPr>
            <a:r>
              <a:rPr lang="en-US" sz="1600" dirty="0" smtClean="0">
                <a:solidFill>
                  <a:schemeClr val="tx1">
                    <a:lumMod val="85000"/>
                    <a:lumOff val="15000"/>
                  </a:schemeClr>
                </a:solidFill>
                <a:latin typeface="Calibri" pitchFamily="34" charset="0"/>
                <a:cs typeface="Calibri" pitchFamily="34" charset="0"/>
              </a:rPr>
              <a:t>OCDEL Headquarters Staff</a:t>
            </a:r>
            <a:endParaRPr lang="en-US" sz="1600" dirty="0">
              <a:solidFill>
                <a:schemeClr val="tx1">
                  <a:lumMod val="85000"/>
                  <a:lumOff val="15000"/>
                </a:schemeClr>
              </a:solidFill>
              <a:latin typeface="Calibri" pitchFamily="34" charset="0"/>
              <a:cs typeface="Calibri" pitchFamily="34" charset="0"/>
            </a:endParaRPr>
          </a:p>
        </p:txBody>
      </p:sp>
      <p:pic>
        <p:nvPicPr>
          <p:cNvPr id="13318" name="Picture 3"/>
          <p:cNvPicPr>
            <a:picLocks noChangeAspect="1" noChangeArrowheads="1"/>
          </p:cNvPicPr>
          <p:nvPr/>
        </p:nvPicPr>
        <p:blipFill>
          <a:blip r:embed="rId3" cstate="print"/>
          <a:srcRect/>
          <a:stretch>
            <a:fillRect/>
          </a:stretch>
        </p:blipFill>
        <p:spPr bwMode="auto">
          <a:xfrm>
            <a:off x="5930084" y="3429000"/>
            <a:ext cx="2256653"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4EAB89E39D2E418E701D31DE1982CF" ma:contentTypeVersion="0" ma:contentTypeDescription="Create a new document." ma:contentTypeScope="" ma:versionID="b6957db8c1004c6ee73c7f12237caec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6BFFD7C-EDA2-40FB-8CC4-5F0B4DF44806}">
  <ds:schemaRefs>
    <ds:schemaRef ds:uri="http://purl.org/dc/term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44C4450-813F-45E1-A33A-7F7327BA48C7}">
  <ds:schemaRefs>
    <ds:schemaRef ds:uri="http://schemas.microsoft.com/sharepoint/v3/contenttype/forms"/>
  </ds:schemaRefs>
</ds:datastoreItem>
</file>

<file path=customXml/itemProps3.xml><?xml version="1.0" encoding="utf-8"?>
<ds:datastoreItem xmlns:ds="http://schemas.openxmlformats.org/officeDocument/2006/customXml" ds:itemID="{E9E06E5E-8216-4A34-8E56-34000439E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91410</TotalTime>
  <Words>2747</Words>
  <Application>Microsoft Office PowerPoint</Application>
  <PresentationFormat>On-screen Show (4:3)</PresentationFormat>
  <Paragraphs>241</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 Unicode MS</vt:lpstr>
      <vt:lpstr>ＭＳ Ｐゴシック</vt:lpstr>
      <vt:lpstr>Arial</vt:lpstr>
      <vt:lpstr>Boopee</vt:lpstr>
      <vt:lpstr>Calibri</vt:lpstr>
      <vt:lpstr>Courier New</vt:lpstr>
      <vt:lpstr>Myriad Pro</vt:lpstr>
      <vt:lpstr>Verdana</vt:lpstr>
      <vt:lpstr>4_Default Design</vt:lpstr>
      <vt:lpstr>PowerPoint Presentation</vt:lpstr>
      <vt:lpstr>What is OCDEL’s Mission?</vt:lpstr>
      <vt:lpstr>What Does Each OCDEL Bureau Do?</vt:lpstr>
      <vt:lpstr>Why Does PELICAN Matter?</vt:lpstr>
      <vt:lpstr>What is PELICAN?</vt:lpstr>
      <vt:lpstr>What are the Systems That Make Up PELICAN?</vt:lpstr>
      <vt:lpstr>What are the Systems that Make Up PELICAN?</vt:lpstr>
      <vt:lpstr>How Do the Systems Work Together?</vt:lpstr>
      <vt:lpstr>How Do the Systems Work Together? Certification (Cert)</vt:lpstr>
      <vt:lpstr>How Do the Systems Work Together? Provider Management (PM)</vt:lpstr>
      <vt:lpstr>How Do the Systems Work Together? Child Care Works (CCW)</vt:lpstr>
      <vt:lpstr>How Do the Systems Work Together? Keys to Quality (KTQ)</vt:lpstr>
      <vt:lpstr>How Do the Systems Work Together? PA Pre-K Counts (PKC)</vt:lpstr>
      <vt:lpstr>How Do the Systems Work Together? Early Intervention (EI)</vt:lpstr>
      <vt:lpstr>How Do the Systems Work Together? Early Learning Network (ELN)</vt:lpstr>
      <vt:lpstr>How Do the Systems Work Together? Provider Self Service (PSS)</vt:lpstr>
      <vt:lpstr>How Do the Systems Work Together? Master Provider Index (MPI)</vt:lpstr>
      <vt:lpstr>How Do the Systems Work Together? Master Client Index (MCI)</vt:lpstr>
      <vt:lpstr>How Do the Systems Work Together? Commonwealth of Pennsylvania Access to Social Services (COMPASS)</vt:lpstr>
      <vt:lpstr>How Do the Systems Work Together? Data Warehouse (DW)</vt:lpstr>
      <vt:lpstr>How Do the Systems Work Together? Online Provider Search</vt:lpstr>
      <vt:lpstr>How Do the Systems Work Together? Future Plans</vt:lpstr>
      <vt:lpstr>The PELICAN Story is Complete!</vt:lpstr>
      <vt:lpstr>What are People Saying about PELICAN?</vt:lpstr>
      <vt:lpstr>Where Can You Get More Information?</vt:lpstr>
    </vt:vector>
  </TitlesOfParts>
  <Company>Deloitte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Amyn Tajani</dc:creator>
  <cp:lastModifiedBy>Maddox, Audrey</cp:lastModifiedBy>
  <cp:revision>3159</cp:revision>
  <cp:lastPrinted>2011-09-07T17:42:11Z</cp:lastPrinted>
  <dcterms:created xsi:type="dcterms:W3CDTF">2013-01-02T22:53:56Z</dcterms:created>
  <dcterms:modified xsi:type="dcterms:W3CDTF">2018-01-18T14:54:40Z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0x010100BB4EAB89E39D2E418E701D31DE1982CF</vt:lpwstr>
  </property>
</Properties>
</file>